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4" r:id="rId4"/>
  </p:sldMasterIdLst>
  <p:notesMasterIdLst>
    <p:notesMasterId r:id="rId36"/>
  </p:notesMasterIdLst>
  <p:sldIdLst>
    <p:sldId id="594" r:id="rId5"/>
    <p:sldId id="547" r:id="rId6"/>
    <p:sldId id="598" r:id="rId7"/>
    <p:sldId id="595" r:id="rId8"/>
    <p:sldId id="597" r:id="rId9"/>
    <p:sldId id="604" r:id="rId10"/>
    <p:sldId id="576" r:id="rId11"/>
    <p:sldId id="611" r:id="rId12"/>
    <p:sldId id="626" r:id="rId13"/>
    <p:sldId id="727" r:id="rId14"/>
    <p:sldId id="728" r:id="rId15"/>
    <p:sldId id="726" r:id="rId16"/>
    <p:sldId id="725" r:id="rId17"/>
    <p:sldId id="746" r:id="rId18"/>
    <p:sldId id="730" r:id="rId19"/>
    <p:sldId id="731" r:id="rId20"/>
    <p:sldId id="729" r:id="rId21"/>
    <p:sldId id="732" r:id="rId22"/>
    <p:sldId id="733" r:id="rId23"/>
    <p:sldId id="734" r:id="rId24"/>
    <p:sldId id="735" r:id="rId25"/>
    <p:sldId id="736" r:id="rId26"/>
    <p:sldId id="737" r:id="rId27"/>
    <p:sldId id="738" r:id="rId28"/>
    <p:sldId id="740" r:id="rId29"/>
    <p:sldId id="741" r:id="rId30"/>
    <p:sldId id="742" r:id="rId31"/>
    <p:sldId id="743" r:id="rId32"/>
    <p:sldId id="744" r:id="rId33"/>
    <p:sldId id="745" r:id="rId34"/>
    <p:sldId id="635" r:id="rId35"/>
  </p:sldIdLst>
  <p:sldSz cx="9144000" cy="6858000" type="screen4x3"/>
  <p:notesSz cx="7102475" cy="9388475"/>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Jacqueline Coto" initials="JC" lastIdx="9" clrIdx="1">
    <p:extLst>
      <p:ext uri="{19B8F6BF-5375-455C-9EA6-DF929625EA0E}">
        <p15:presenceInfo xmlns:p15="http://schemas.microsoft.com/office/powerpoint/2012/main" userId="S::jcoto@naleo.org::4b6152ee-1a86-4332-99f2-b762bf4162fd" providerId="AD"/>
      </p:ext>
    </p:extLst>
  </p:cmAuthor>
  <p:cmAuthor id="3" name="Giovany Hernandez" initials="GH" lastIdx="7" clrIdx="0">
    <p:extLst>
      <p:ext uri="{19B8F6BF-5375-455C-9EA6-DF929625EA0E}">
        <p15:presenceInfo xmlns:p15="http://schemas.microsoft.com/office/powerpoint/2012/main" userId="S::ghernandez@naleo.org::d3bd53c7-e038-43f3-9ba5-f566009529f1" providerId="AD"/>
      </p:ext>
    </p:extLst>
  </p:cmAuthor>
  <p:cmAuthor id="4" name="Rosalind Gold" initials="RG" lastIdx="22" clrIdx="2">
    <p:extLst>
      <p:ext uri="{19B8F6BF-5375-455C-9EA6-DF929625EA0E}">
        <p15:presenceInfo xmlns:p15="http://schemas.microsoft.com/office/powerpoint/2012/main" userId="S::rgold@naleo.org::2868b3b5-6531-4ee2-801d-39f213d298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2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3C5A6B-5382-46B3-84B7-B648E6DE64AE}" v="1" dt="2021-06-12T00:30:47.160"/>
    <p1510:client id="{DA6BDDF9-4371-5D6A-2967-09D938FF6023}" v="844" dt="2021-06-11T22:23:01.1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51" autoAdjust="0"/>
    <p:restoredTop sz="68568" autoAdjust="0"/>
  </p:normalViewPr>
  <p:slideViewPr>
    <p:cSldViewPr snapToGrid="0">
      <p:cViewPr varScale="1">
        <p:scale>
          <a:sx n="88" d="100"/>
          <a:sy n="88" d="100"/>
        </p:scale>
        <p:origin x="136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12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383" cy="469744"/>
          </a:xfrm>
          <a:prstGeom prst="rect">
            <a:avLst/>
          </a:prstGeom>
        </p:spPr>
        <p:txBody>
          <a:bodyPr vert="horz" lIns="94217" tIns="47109" rIns="94217" bIns="47109" rtlCol="0"/>
          <a:lstStyle>
            <a:lvl1pPr algn="l" eaLnBrk="1" hangingPunct="1">
              <a:defRPr sz="1200">
                <a:cs typeface="Arial" charset="0"/>
              </a:defRPr>
            </a:lvl1pPr>
          </a:lstStyle>
          <a:p>
            <a:pPr>
              <a:defRPr/>
            </a:pPr>
            <a:endParaRPr lang="en-US"/>
          </a:p>
        </p:txBody>
      </p:sp>
      <p:sp>
        <p:nvSpPr>
          <p:cNvPr id="3" name="Date Placeholder 2"/>
          <p:cNvSpPr>
            <a:spLocks noGrp="1"/>
          </p:cNvSpPr>
          <p:nvPr>
            <p:ph type="dt" idx="1"/>
          </p:nvPr>
        </p:nvSpPr>
        <p:spPr>
          <a:xfrm>
            <a:off x="4022486" y="0"/>
            <a:ext cx="3078383" cy="469744"/>
          </a:xfrm>
          <a:prstGeom prst="rect">
            <a:avLst/>
          </a:prstGeom>
        </p:spPr>
        <p:txBody>
          <a:bodyPr vert="horz" lIns="94217" tIns="47109" rIns="94217" bIns="47109" rtlCol="0"/>
          <a:lstStyle>
            <a:lvl1pPr algn="r" eaLnBrk="1" hangingPunct="1">
              <a:defRPr sz="1200">
                <a:cs typeface="Arial" charset="0"/>
              </a:defRPr>
            </a:lvl1pPr>
          </a:lstStyle>
          <a:p>
            <a:pPr>
              <a:defRPr/>
            </a:pPr>
            <a:fld id="{EBE7CB2D-8460-44DB-85EF-9E00A2711DE7}" type="datetimeFigureOut">
              <a:rPr lang="en-US"/>
              <a:pPr>
                <a:defRPr/>
              </a:pPr>
              <a:t>10/26/2021</a:t>
            </a:fld>
            <a:endParaRPr lang="en-US"/>
          </a:p>
        </p:txBody>
      </p:sp>
      <p:sp>
        <p:nvSpPr>
          <p:cNvPr id="4" name="Slide Image Placeholder 3"/>
          <p:cNvSpPr>
            <a:spLocks noGrp="1" noRot="1" noChangeAspect="1"/>
          </p:cNvSpPr>
          <p:nvPr>
            <p:ph type="sldImg" idx="2"/>
          </p:nvPr>
        </p:nvSpPr>
        <p:spPr>
          <a:xfrm>
            <a:off x="1204913" y="703263"/>
            <a:ext cx="4692650" cy="3521075"/>
          </a:xfrm>
          <a:prstGeom prst="rect">
            <a:avLst/>
          </a:prstGeom>
          <a:noFill/>
          <a:ln w="12700">
            <a:solidFill>
              <a:prstClr val="black"/>
            </a:solidFill>
          </a:ln>
        </p:spPr>
        <p:txBody>
          <a:bodyPr vert="horz" lIns="94217" tIns="47109" rIns="94217" bIns="47109" rtlCol="0" anchor="ctr"/>
          <a:lstStyle/>
          <a:p>
            <a:pPr lvl="0"/>
            <a:endParaRPr lang="en-US" noProof="0"/>
          </a:p>
        </p:txBody>
      </p:sp>
      <p:sp>
        <p:nvSpPr>
          <p:cNvPr id="5" name="Notes Placeholder 4"/>
          <p:cNvSpPr>
            <a:spLocks noGrp="1"/>
          </p:cNvSpPr>
          <p:nvPr>
            <p:ph type="body" sz="quarter" idx="3"/>
          </p:nvPr>
        </p:nvSpPr>
        <p:spPr>
          <a:xfrm>
            <a:off x="710891" y="4460168"/>
            <a:ext cx="5680694" cy="4224494"/>
          </a:xfrm>
          <a:prstGeom prst="rect">
            <a:avLst/>
          </a:prstGeom>
        </p:spPr>
        <p:txBody>
          <a:bodyPr vert="horz" lIns="94217" tIns="47109" rIns="94217" bIns="4710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917128"/>
            <a:ext cx="3078383" cy="469744"/>
          </a:xfrm>
          <a:prstGeom prst="rect">
            <a:avLst/>
          </a:prstGeom>
        </p:spPr>
        <p:txBody>
          <a:bodyPr vert="horz" lIns="94217" tIns="47109" rIns="94217" bIns="47109" rtlCol="0" anchor="b"/>
          <a:lstStyle>
            <a:lvl1pPr algn="l" eaLnBrk="1" hangingPunct="1">
              <a:defRPr sz="1200">
                <a:cs typeface="Arial" charset="0"/>
              </a:defRPr>
            </a:lvl1pPr>
          </a:lstStyle>
          <a:p>
            <a:pPr>
              <a:defRPr/>
            </a:pPr>
            <a:endParaRPr lang="en-US"/>
          </a:p>
        </p:txBody>
      </p:sp>
      <p:sp>
        <p:nvSpPr>
          <p:cNvPr id="7" name="Slide Number Placeholder 6"/>
          <p:cNvSpPr>
            <a:spLocks noGrp="1"/>
          </p:cNvSpPr>
          <p:nvPr>
            <p:ph type="sldNum" sz="quarter" idx="5"/>
          </p:nvPr>
        </p:nvSpPr>
        <p:spPr>
          <a:xfrm>
            <a:off x="4022486" y="8917128"/>
            <a:ext cx="3078383" cy="469744"/>
          </a:xfrm>
          <a:prstGeom prst="rect">
            <a:avLst/>
          </a:prstGeom>
        </p:spPr>
        <p:txBody>
          <a:bodyPr vert="horz" wrap="square" lIns="94217" tIns="47109" rIns="94217" bIns="47109" numCol="1" anchor="b" anchorCtr="0" compatLnSpc="1">
            <a:prstTxWarp prst="textNoShape">
              <a:avLst/>
            </a:prstTxWarp>
          </a:bodyPr>
          <a:lstStyle>
            <a:lvl1pPr algn="r" eaLnBrk="1" hangingPunct="1">
              <a:defRPr sz="1200"/>
            </a:lvl1pPr>
          </a:lstStyle>
          <a:p>
            <a:pPr>
              <a:defRPr/>
            </a:pPr>
            <a:fld id="{5675EF1B-D36E-4CDE-830B-4130A7114E1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a:t>
            </a:fld>
            <a:endParaRPr lang="en-US" altLang="en-US"/>
          </a:p>
        </p:txBody>
      </p:sp>
    </p:spTree>
    <p:extLst>
      <p:ext uri="{BB962C8B-B14F-4D97-AF65-F5344CB8AC3E}">
        <p14:creationId xmlns:p14="http://schemas.microsoft.com/office/powerpoint/2010/main" val="1212161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24</a:t>
            </a:fld>
            <a:endParaRPr lang="en-US" altLang="en-US"/>
          </a:p>
        </p:txBody>
      </p:sp>
    </p:spTree>
    <p:extLst>
      <p:ext uri="{BB962C8B-B14F-4D97-AF65-F5344CB8AC3E}">
        <p14:creationId xmlns:p14="http://schemas.microsoft.com/office/powerpoint/2010/main" val="1062903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27</a:t>
            </a:fld>
            <a:endParaRPr lang="en-US" altLang="en-US"/>
          </a:p>
        </p:txBody>
      </p:sp>
    </p:spTree>
    <p:extLst>
      <p:ext uri="{BB962C8B-B14F-4D97-AF65-F5344CB8AC3E}">
        <p14:creationId xmlns:p14="http://schemas.microsoft.com/office/powerpoint/2010/main" val="3431015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28</a:t>
            </a:fld>
            <a:endParaRPr lang="en-US" altLang="en-US"/>
          </a:p>
        </p:txBody>
      </p:sp>
    </p:spTree>
    <p:extLst>
      <p:ext uri="{BB962C8B-B14F-4D97-AF65-F5344CB8AC3E}">
        <p14:creationId xmlns:p14="http://schemas.microsoft.com/office/powerpoint/2010/main" val="25239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675EF1B-D36E-4CDE-830B-4130A7114E12}" type="slidenum">
              <a:rPr lang="en-US" altLang="en-US" smtClean="0"/>
              <a:pPr>
                <a:defRPr/>
              </a:pPr>
              <a:t>2</a:t>
            </a:fld>
            <a:endParaRPr lang="en-US" altLang="en-US"/>
          </a:p>
        </p:txBody>
      </p:sp>
    </p:spTree>
    <p:extLst>
      <p:ext uri="{BB962C8B-B14F-4D97-AF65-F5344CB8AC3E}">
        <p14:creationId xmlns:p14="http://schemas.microsoft.com/office/powerpoint/2010/main" val="1728812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7</a:t>
            </a:fld>
            <a:endParaRPr lang="en-US" altLang="en-US"/>
          </a:p>
        </p:txBody>
      </p:sp>
    </p:spTree>
    <p:extLst>
      <p:ext uri="{BB962C8B-B14F-4D97-AF65-F5344CB8AC3E}">
        <p14:creationId xmlns:p14="http://schemas.microsoft.com/office/powerpoint/2010/main" val="1868467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colors</a:t>
            </a:r>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9</a:t>
            </a:fld>
            <a:endParaRPr lang="en-US" altLang="en-US"/>
          </a:p>
        </p:txBody>
      </p:sp>
    </p:spTree>
    <p:extLst>
      <p:ext uri="{BB962C8B-B14F-4D97-AF65-F5344CB8AC3E}">
        <p14:creationId xmlns:p14="http://schemas.microsoft.com/office/powerpoint/2010/main" val="1100237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12</a:t>
            </a:fld>
            <a:endParaRPr lang="en-US" altLang="en-US"/>
          </a:p>
        </p:txBody>
      </p:sp>
    </p:spTree>
    <p:extLst>
      <p:ext uri="{BB962C8B-B14F-4D97-AF65-F5344CB8AC3E}">
        <p14:creationId xmlns:p14="http://schemas.microsoft.com/office/powerpoint/2010/main" val="397071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13</a:t>
            </a:fld>
            <a:endParaRPr lang="en-US" altLang="en-US"/>
          </a:p>
        </p:txBody>
      </p:sp>
    </p:spTree>
    <p:extLst>
      <p:ext uri="{BB962C8B-B14F-4D97-AF65-F5344CB8AC3E}">
        <p14:creationId xmlns:p14="http://schemas.microsoft.com/office/powerpoint/2010/main" val="2825073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15</a:t>
            </a:fld>
            <a:endParaRPr lang="en-US" altLang="en-US"/>
          </a:p>
        </p:txBody>
      </p:sp>
    </p:spTree>
    <p:extLst>
      <p:ext uri="{BB962C8B-B14F-4D97-AF65-F5344CB8AC3E}">
        <p14:creationId xmlns:p14="http://schemas.microsoft.com/office/powerpoint/2010/main" val="3121731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18</a:t>
            </a:fld>
            <a:endParaRPr lang="en-US" altLang="en-US"/>
          </a:p>
        </p:txBody>
      </p:sp>
    </p:spTree>
    <p:extLst>
      <p:ext uri="{BB962C8B-B14F-4D97-AF65-F5344CB8AC3E}">
        <p14:creationId xmlns:p14="http://schemas.microsoft.com/office/powerpoint/2010/main" val="600568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5EF1B-D36E-4CDE-830B-4130A7114E12}" type="slidenum">
              <a:rPr lang="en-US" altLang="en-US" smtClean="0"/>
              <a:pPr>
                <a:defRPr/>
              </a:pPr>
              <a:t>21</a:t>
            </a:fld>
            <a:endParaRPr lang="en-US" altLang="en-US"/>
          </a:p>
        </p:txBody>
      </p:sp>
    </p:spTree>
    <p:extLst>
      <p:ext uri="{BB962C8B-B14F-4D97-AF65-F5344CB8AC3E}">
        <p14:creationId xmlns:p14="http://schemas.microsoft.com/office/powerpoint/2010/main" val="1670308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5" name="Rounded Rectangle 4"/>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ectangle 5"/>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p:cNvSpPr/>
          <p:nvPr/>
        </p:nvSpPr>
        <p:spPr>
          <a:xfrm>
            <a:off x="7712075" y="3136900"/>
            <a:ext cx="911225" cy="2074863"/>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446088" y="3055938"/>
            <a:ext cx="694690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a:off x="541338" y="4559300"/>
            <a:ext cx="675640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539750" y="3140075"/>
            <a:ext cx="6759575" cy="207645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p>
        </p:txBody>
      </p:sp>
      <p:sp>
        <p:nvSpPr>
          <p:cNvPr id="12" name="Date Placeholder 3"/>
          <p:cNvSpPr>
            <a:spLocks noGrp="1"/>
          </p:cNvSpPr>
          <p:nvPr>
            <p:ph type="dt" sz="half" idx="10"/>
          </p:nvPr>
        </p:nvSpPr>
        <p:spPr/>
        <p:txBody>
          <a:bodyPr/>
          <a:lstStyle>
            <a:lvl1pPr>
              <a:defRPr/>
            </a:lvl1pPr>
          </a:lstStyle>
          <a:p>
            <a:pPr>
              <a:defRPr/>
            </a:pPr>
            <a:endParaRPr lang="en-US"/>
          </a:p>
        </p:txBody>
      </p:sp>
      <p:sp>
        <p:nvSpPr>
          <p:cNvPr id="13" name="Footer Placeholder 4"/>
          <p:cNvSpPr>
            <a:spLocks noGrp="1"/>
          </p:cNvSpPr>
          <p:nvPr>
            <p:ph type="ftr" sz="quarter" idx="11"/>
          </p:nvPr>
        </p:nvSpPr>
        <p:spPr/>
        <p:txBody>
          <a:bodyPr/>
          <a:lstStyle>
            <a:lvl1pPr>
              <a:defRPr/>
            </a:lvl1pPr>
          </a:lstStyle>
          <a:p>
            <a:pPr>
              <a:defRPr/>
            </a:pPr>
            <a:endParaRPr lang="en-US"/>
          </a:p>
        </p:txBody>
      </p:sp>
      <p:sp>
        <p:nvSpPr>
          <p:cNvPr id="14" name="Slide Number Placeholder 5"/>
          <p:cNvSpPr>
            <a:spLocks noGrp="1"/>
          </p:cNvSpPr>
          <p:nvPr>
            <p:ph type="sldNum" sz="quarter" idx="12"/>
          </p:nvPr>
        </p:nvSpPr>
        <p:spPr>
          <a:xfrm>
            <a:off x="7786688" y="4625975"/>
            <a:ext cx="762000" cy="457200"/>
          </a:xfrm>
        </p:spPr>
        <p:txBody>
          <a:bodyPr/>
          <a:lstStyle>
            <a:lvl1pPr algn="ctr">
              <a:defRPr sz="2800">
                <a:solidFill>
                  <a:srgbClr val="47534C"/>
                </a:solidFill>
              </a:defRPr>
            </a:lvl1pPr>
          </a:lstStyle>
          <a:p>
            <a:pPr>
              <a:defRPr/>
            </a:pPr>
            <a:fld id="{A154602A-587C-4ED5-BF18-A93F0AF52698}" type="slidenum">
              <a:rPr lang="en-US" altLang="en-US"/>
              <a:pPr>
                <a:defRPr/>
              </a:pPr>
              <a:t>‹#›</a:t>
            </a:fld>
            <a:endParaRPr lang="en-US" altLang="en-US"/>
          </a:p>
        </p:txBody>
      </p:sp>
    </p:spTree>
    <p:extLst>
      <p:ext uri="{BB962C8B-B14F-4D97-AF65-F5344CB8AC3E}">
        <p14:creationId xmlns:p14="http://schemas.microsoft.com/office/powerpoint/2010/main" val="1224272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AE16D1-68EB-4BB0-868C-F0705DF043DE}" type="slidenum">
              <a:rPr lang="en-US" altLang="en-US"/>
              <a:pPr>
                <a:defRPr/>
              </a:pPr>
              <a:t>‹#›</a:t>
            </a:fld>
            <a:endParaRPr lang="en-US" altLang="en-US"/>
          </a:p>
        </p:txBody>
      </p:sp>
    </p:spTree>
    <p:extLst>
      <p:ext uri="{BB962C8B-B14F-4D97-AF65-F5344CB8AC3E}">
        <p14:creationId xmlns:p14="http://schemas.microsoft.com/office/powerpoint/2010/main" val="4244517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6861175" y="228600"/>
            <a:ext cx="1860550" cy="6122988"/>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a:off x="6954838" y="350838"/>
            <a:ext cx="1673225" cy="5876925"/>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8D780948-EAC2-4351-903D-1FC5CFFAF219}" type="slidenum">
              <a:rPr lang="en-US" altLang="en-US"/>
              <a:pPr>
                <a:defRPr/>
              </a:pPr>
              <a:t>‹#›</a:t>
            </a:fld>
            <a:endParaRPr lang="en-US" altLang="en-US"/>
          </a:p>
        </p:txBody>
      </p:sp>
    </p:spTree>
    <p:extLst>
      <p:ext uri="{BB962C8B-B14F-4D97-AF65-F5344CB8AC3E}">
        <p14:creationId xmlns:p14="http://schemas.microsoft.com/office/powerpoint/2010/main" val="150651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F33F31-BA7F-4573-AB00-06B13F4F9E92}" type="slidenum">
              <a:rPr lang="en-US" altLang="en-US"/>
              <a:pPr>
                <a:defRPr/>
              </a:pPr>
              <a:t>‹#›</a:t>
            </a:fld>
            <a:endParaRPr lang="en-US" altLang="en-US"/>
          </a:p>
        </p:txBody>
      </p:sp>
    </p:spTree>
    <p:extLst>
      <p:ext uri="{BB962C8B-B14F-4D97-AF65-F5344CB8AC3E}">
        <p14:creationId xmlns:p14="http://schemas.microsoft.com/office/powerpoint/2010/main" val="6067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5" name="Rounded Rectangle 4"/>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ectangle 5"/>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568325" y="3048000"/>
            <a:ext cx="803275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p:cNvSpPr/>
          <p:nvPr/>
        </p:nvSpPr>
        <p:spPr>
          <a:xfrm>
            <a:off x="676275" y="4541838"/>
            <a:ext cx="781685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676275" y="3124200"/>
            <a:ext cx="7816850" cy="207803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en-US"/>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p:txBody>
          <a:bodyPr/>
          <a:lstStyle>
            <a:lvl1pPr>
              <a:defRPr/>
            </a:lvl1pPr>
          </a:lstStyle>
          <a:p>
            <a:pPr>
              <a:defRPr/>
            </a:pPr>
            <a:fld id="{F1B5BD45-57E9-41B0-A559-B9EC105D14F6}" type="slidenum">
              <a:rPr lang="en-US" altLang="en-US"/>
              <a:pPr>
                <a:defRPr/>
              </a:pPr>
              <a:t>‹#›</a:t>
            </a:fld>
            <a:endParaRPr lang="en-US" altLang="en-US"/>
          </a:p>
        </p:txBody>
      </p:sp>
    </p:spTree>
    <p:extLst>
      <p:ext uri="{BB962C8B-B14F-4D97-AF65-F5344CB8AC3E}">
        <p14:creationId xmlns:p14="http://schemas.microsoft.com/office/powerpoint/2010/main" val="3665108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1C196DD-4C66-4282-9B0A-5D04F0619D81}" type="slidenum">
              <a:rPr lang="en-US" altLang="en-US"/>
              <a:pPr>
                <a:defRPr/>
              </a:pPr>
              <a:t>‹#›</a:t>
            </a:fld>
            <a:endParaRPr lang="en-US" altLang="en-US"/>
          </a:p>
        </p:txBody>
      </p:sp>
    </p:spTree>
    <p:extLst>
      <p:ext uri="{BB962C8B-B14F-4D97-AF65-F5344CB8AC3E}">
        <p14:creationId xmlns:p14="http://schemas.microsoft.com/office/powerpoint/2010/main" val="110845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83EA655-B417-49E6-BCFE-985FBDCEA5A5}" type="slidenum">
              <a:rPr lang="en-US" altLang="en-US"/>
              <a:pPr>
                <a:defRPr/>
              </a:pPr>
              <a:t>‹#›</a:t>
            </a:fld>
            <a:endParaRPr lang="en-US" altLang="en-US"/>
          </a:p>
        </p:txBody>
      </p:sp>
    </p:spTree>
    <p:extLst>
      <p:ext uri="{BB962C8B-B14F-4D97-AF65-F5344CB8AC3E}">
        <p14:creationId xmlns:p14="http://schemas.microsoft.com/office/powerpoint/2010/main" val="1644874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77C40B1-943E-43B5-93F0-B58902416E13}" type="slidenum">
              <a:rPr lang="en-US" altLang="en-US"/>
              <a:pPr>
                <a:defRPr/>
              </a:pPr>
              <a:t>‹#›</a:t>
            </a:fld>
            <a:endParaRPr lang="en-US" altLang="en-US"/>
          </a:p>
        </p:txBody>
      </p:sp>
    </p:spTree>
    <p:extLst>
      <p:ext uri="{BB962C8B-B14F-4D97-AF65-F5344CB8AC3E}">
        <p14:creationId xmlns:p14="http://schemas.microsoft.com/office/powerpoint/2010/main" val="1029382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3" name="Rounded Rectangle 2"/>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079412ED-AF85-480E-A79A-1BEB221ACE5C}" type="slidenum">
              <a:rPr lang="en-US" altLang="en-US"/>
              <a:pPr>
                <a:defRPr/>
              </a:pPr>
              <a:t>‹#›</a:t>
            </a:fld>
            <a:endParaRPr lang="en-US" altLang="en-US"/>
          </a:p>
        </p:txBody>
      </p:sp>
    </p:spTree>
    <p:extLst>
      <p:ext uri="{BB962C8B-B14F-4D97-AF65-F5344CB8AC3E}">
        <p14:creationId xmlns:p14="http://schemas.microsoft.com/office/powerpoint/2010/main" val="4154813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6" name="Rounded Rectangle 5"/>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p:cNvSpPr/>
          <p:nvPr/>
        </p:nvSpPr>
        <p:spPr>
          <a:xfrm>
            <a:off x="676275" y="1643063"/>
            <a:ext cx="2484438" cy="3233737"/>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lstStyle>
            <a:lvl1pPr algn="l">
              <a:defRPr sz="2000" b="0">
                <a:solidFill>
                  <a:schemeClr val="accent1">
                    <a:lumMod val="75000"/>
                  </a:schemeClr>
                </a:solidFill>
              </a:defRPr>
            </a:lvl1pPr>
          </a:lstStyle>
          <a:p>
            <a:r>
              <a:rPr lang="en-US"/>
              <a:t>Click to edit Master title style</a:t>
            </a:r>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p:txBody>
          <a:bodyPr/>
          <a:lstStyle>
            <a:lvl1pPr>
              <a:defRPr/>
            </a:lvl1pPr>
          </a:lstStyle>
          <a:p>
            <a:pPr>
              <a:defRPr/>
            </a:pPr>
            <a:fld id="{ADBF2ECA-B6D3-491A-9860-531D1C1FE2F2}" type="slidenum">
              <a:rPr lang="en-US" altLang="en-US"/>
              <a:pPr>
                <a:defRPr/>
              </a:pPr>
              <a:t>‹#›</a:t>
            </a:fld>
            <a:endParaRPr lang="en-US" altLang="en-US"/>
          </a:p>
        </p:txBody>
      </p:sp>
    </p:spTree>
    <p:extLst>
      <p:ext uri="{BB962C8B-B14F-4D97-AF65-F5344CB8AC3E}">
        <p14:creationId xmlns:p14="http://schemas.microsoft.com/office/powerpoint/2010/main" val="1111695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6" name="Rounded Rectangle 5"/>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p:cNvSpPr/>
          <p:nvPr/>
        </p:nvSpPr>
        <p:spPr>
          <a:xfrm>
            <a:off x="762000" y="5029200"/>
            <a:ext cx="7600950" cy="12033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914400" y="5638800"/>
            <a:ext cx="7327900" cy="452438"/>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a:off x="604838" y="5075238"/>
            <a:ext cx="7947025" cy="1096962"/>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0"/>
          <a:lstStyle>
            <a:lvl1pPr algn="ctr">
              <a:defRPr sz="2000" b="0">
                <a:solidFill>
                  <a:schemeClr val="accent1">
                    <a:lumMod val="75000"/>
                  </a:schemeClr>
                </a:solidFill>
              </a:defRPr>
            </a:lvl1pPr>
          </a:lstStyle>
          <a:p>
            <a:r>
              <a:rPr lang="en-US"/>
              <a:t>Click to edit Master title style</a:t>
            </a:r>
          </a:p>
        </p:txBody>
      </p:sp>
      <p:sp>
        <p:nvSpPr>
          <p:cNvPr id="11" name="Date Placeholder 4"/>
          <p:cNvSpPr>
            <a:spLocks noGrp="1"/>
          </p:cNvSpPr>
          <p:nvPr>
            <p:ph type="dt" sz="half" idx="10"/>
          </p:nvPr>
        </p:nvSpPr>
        <p:spPr/>
        <p:txBody>
          <a:bodyPr/>
          <a:lstStyle>
            <a:lvl1pPr>
              <a:defRPr/>
            </a:lvl1pPr>
          </a:lstStyle>
          <a:p>
            <a:pPr>
              <a:defRPr/>
            </a:pPr>
            <a:endParaRPr lang="en-US"/>
          </a:p>
        </p:txBody>
      </p:sp>
      <p:sp>
        <p:nvSpPr>
          <p:cNvPr id="12" name="Slide Number Placeholder 6"/>
          <p:cNvSpPr>
            <a:spLocks noGrp="1"/>
          </p:cNvSpPr>
          <p:nvPr>
            <p:ph type="sldNum" sz="quarter" idx="11"/>
          </p:nvPr>
        </p:nvSpPr>
        <p:spPr/>
        <p:txBody>
          <a:bodyPr/>
          <a:lstStyle>
            <a:lvl1pPr>
              <a:defRPr/>
            </a:lvl1pPr>
          </a:lstStyle>
          <a:p>
            <a:pPr>
              <a:defRPr/>
            </a:pPr>
            <a:fld id="{2D61FED0-4212-47DE-A181-FE91ABFC8459}" type="slidenum">
              <a:rPr lang="en-US" altLang="en-US"/>
              <a:pPr>
                <a:defRPr/>
              </a:pPr>
              <a:t>‹#›</a:t>
            </a:fld>
            <a:endParaRPr lang="en-US" altLang="en-US"/>
          </a:p>
        </p:txBody>
      </p:sp>
      <p:sp>
        <p:nvSpPr>
          <p:cNvPr id="13" name="Footer Placeholder 5"/>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104931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useBgFill="1">
        <p:nvSpPr>
          <p:cNvPr id="7" name="Rounded Rectangle 6"/>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28" name="Text Placeholder 2"/>
          <p:cNvSpPr>
            <a:spLocks noGrp="1"/>
          </p:cNvSpPr>
          <p:nvPr>
            <p:ph type="body" idx="1"/>
          </p:nvPr>
        </p:nvSpPr>
        <p:spPr bwMode="auto">
          <a:xfrm>
            <a:off x="457200" y="1752600"/>
            <a:ext cx="8229600" cy="43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2"/>
                </a:solidFill>
                <a:cs typeface="Arial"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2"/>
                </a:solidFill>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defRPr>
            </a:lvl1pPr>
          </a:lstStyle>
          <a:p>
            <a:pPr>
              <a:defRPr/>
            </a:pPr>
            <a:fld id="{2BC59547-AA1A-42A0-8193-9EED186B877E}" type="slidenum">
              <a:rPr lang="en-US" altLang="en-US"/>
              <a:pPr>
                <a:defRPr/>
              </a:pPr>
              <a:t>‹#›</a:t>
            </a:fld>
            <a:endParaRPr lang="en-US" alt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a:off x="373063" y="373063"/>
            <a:ext cx="8380412" cy="1117600"/>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itle Placeholder 1"/>
          <p:cNvSpPr>
            <a:spLocks noGrp="1"/>
          </p:cNvSpPr>
          <p:nvPr>
            <p:ph type="title"/>
          </p:nvPr>
        </p:nvSpPr>
        <p:spPr>
          <a:xfrm>
            <a:off x="425450" y="407988"/>
            <a:ext cx="8261350" cy="1039812"/>
          </a:xfrm>
          <a:prstGeom prst="rect">
            <a:avLst/>
          </a:prstGeom>
        </p:spPr>
        <p:txBody>
          <a:bodyPr vert="horz" lIns="91440" tIns="45720" rIns="91440" bIns="45720" rtlCol="0" anchor="ctr">
            <a:normAutofit/>
          </a:bodyPr>
          <a:lstStyle/>
          <a:p>
            <a:r>
              <a:rPr lang="en-US"/>
              <a:t>Click to edit Master title style</a:t>
            </a:r>
          </a:p>
        </p:txBody>
      </p:sp>
    </p:spTree>
  </p:cSld>
  <p:clrMap bg1="lt1" tx1="dk1" bg2="lt2" tx2="dk2" accent1="accent1" accent2="accent2" accent3="accent3" accent4="accent4" accent5="accent5" accent6="accent6" hlink="hlink" folHlink="folHlink"/>
  <p:sldLayoutIdLst>
    <p:sldLayoutId id="2147484231" r:id="rId1"/>
    <p:sldLayoutId id="2147484226" r:id="rId2"/>
    <p:sldLayoutId id="2147484232" r:id="rId3"/>
    <p:sldLayoutId id="2147484227" r:id="rId4"/>
    <p:sldLayoutId id="2147484228" r:id="rId5"/>
    <p:sldLayoutId id="2147484229" r:id="rId6"/>
    <p:sldLayoutId id="2147484233" r:id="rId7"/>
    <p:sldLayoutId id="2147484234" r:id="rId8"/>
    <p:sldLayoutId id="2147484235" r:id="rId9"/>
    <p:sldLayoutId id="2147484230" r:id="rId10"/>
    <p:sldLayoutId id="2147484236" r:id="rId11"/>
  </p:sldLayoutIdLst>
  <p:txStyles>
    <p:titleStyle>
      <a:lvl1pPr algn="ctr" rtl="0" eaLnBrk="0" fontAlgn="base" hangingPunct="0">
        <a:spcBef>
          <a:spcPct val="0"/>
        </a:spcBef>
        <a:spcAft>
          <a:spcPct val="0"/>
        </a:spcAft>
        <a:defRPr sz="3500" kern="1200" cap="all">
          <a:solidFill>
            <a:srgbClr val="6B7D72"/>
          </a:solidFill>
          <a:latin typeface="+mj-lt"/>
          <a:ea typeface="+mj-ea"/>
          <a:cs typeface="+mj-cs"/>
        </a:defRPr>
      </a:lvl1pPr>
      <a:lvl2pPr algn="ctr" rtl="0" eaLnBrk="0" fontAlgn="base" hangingPunct="0">
        <a:spcBef>
          <a:spcPct val="0"/>
        </a:spcBef>
        <a:spcAft>
          <a:spcPct val="0"/>
        </a:spcAft>
        <a:defRPr sz="3500">
          <a:solidFill>
            <a:srgbClr val="6B7D72"/>
          </a:solidFill>
          <a:latin typeface="Book Antiqua" pitchFamily="18" charset="0"/>
        </a:defRPr>
      </a:lvl2pPr>
      <a:lvl3pPr algn="ctr" rtl="0" eaLnBrk="0" fontAlgn="base" hangingPunct="0">
        <a:spcBef>
          <a:spcPct val="0"/>
        </a:spcBef>
        <a:spcAft>
          <a:spcPct val="0"/>
        </a:spcAft>
        <a:defRPr sz="3500">
          <a:solidFill>
            <a:srgbClr val="6B7D72"/>
          </a:solidFill>
          <a:latin typeface="Book Antiqua" pitchFamily="18" charset="0"/>
        </a:defRPr>
      </a:lvl3pPr>
      <a:lvl4pPr algn="ctr" rtl="0" eaLnBrk="0" fontAlgn="base" hangingPunct="0">
        <a:spcBef>
          <a:spcPct val="0"/>
        </a:spcBef>
        <a:spcAft>
          <a:spcPct val="0"/>
        </a:spcAft>
        <a:defRPr sz="3500">
          <a:solidFill>
            <a:srgbClr val="6B7D72"/>
          </a:solidFill>
          <a:latin typeface="Book Antiqua" pitchFamily="18" charset="0"/>
        </a:defRPr>
      </a:lvl4pPr>
      <a:lvl5pPr algn="ctr" rtl="0" eaLnBrk="0" fontAlgn="base" hangingPunct="0">
        <a:spcBef>
          <a:spcPct val="0"/>
        </a:spcBef>
        <a:spcAft>
          <a:spcPct val="0"/>
        </a:spcAft>
        <a:defRPr sz="3500">
          <a:solidFill>
            <a:srgbClr val="6B7D72"/>
          </a:solidFill>
          <a:latin typeface="Book Antiqua" pitchFamily="18" charset="0"/>
        </a:defRPr>
      </a:lvl5pPr>
      <a:lvl6pPr marL="457200" algn="ctr" rtl="0" fontAlgn="base">
        <a:spcBef>
          <a:spcPct val="0"/>
        </a:spcBef>
        <a:spcAft>
          <a:spcPct val="0"/>
        </a:spcAft>
        <a:defRPr sz="3500">
          <a:solidFill>
            <a:srgbClr val="6B7D72"/>
          </a:solidFill>
          <a:latin typeface="Book Antiqua" pitchFamily="18" charset="0"/>
        </a:defRPr>
      </a:lvl6pPr>
      <a:lvl7pPr marL="914400" algn="ctr" rtl="0" fontAlgn="base">
        <a:spcBef>
          <a:spcPct val="0"/>
        </a:spcBef>
        <a:spcAft>
          <a:spcPct val="0"/>
        </a:spcAft>
        <a:defRPr sz="3500">
          <a:solidFill>
            <a:srgbClr val="6B7D72"/>
          </a:solidFill>
          <a:latin typeface="Book Antiqua" pitchFamily="18" charset="0"/>
        </a:defRPr>
      </a:lvl7pPr>
      <a:lvl8pPr marL="1371600" algn="ctr" rtl="0" fontAlgn="base">
        <a:spcBef>
          <a:spcPct val="0"/>
        </a:spcBef>
        <a:spcAft>
          <a:spcPct val="0"/>
        </a:spcAft>
        <a:defRPr sz="3500">
          <a:solidFill>
            <a:srgbClr val="6B7D72"/>
          </a:solidFill>
          <a:latin typeface="Book Antiqua" pitchFamily="18" charset="0"/>
        </a:defRPr>
      </a:lvl8pPr>
      <a:lvl9pPr marL="1828800" algn="ctr" rtl="0" fontAlgn="base">
        <a:spcBef>
          <a:spcPct val="0"/>
        </a:spcBef>
        <a:spcAft>
          <a:spcPct val="0"/>
        </a:spcAft>
        <a:defRPr sz="3500">
          <a:solidFill>
            <a:srgbClr val="6B7D72"/>
          </a:solidFill>
          <a:latin typeface="Book Antiqua" pitchFamily="18" charset="0"/>
        </a:defRPr>
      </a:lvl9pPr>
    </p:titleStyle>
    <p:bodyStyle>
      <a:lvl1pPr marL="342900" indent="-228600" algn="l" rtl="0" eaLnBrk="0" fontAlgn="base" hangingPunct="0">
        <a:spcBef>
          <a:spcPct val="20000"/>
        </a:spcBef>
        <a:spcAft>
          <a:spcPct val="0"/>
        </a:spcAft>
        <a:buClr>
          <a:schemeClr val="accent1"/>
        </a:buClr>
        <a:buFont typeface="Arial" panose="020B0604020202020204" pitchFamily="34" charset="0"/>
        <a:buChar char="•"/>
        <a:defRPr sz="2400" kern="1200">
          <a:solidFill>
            <a:schemeClr val="tx2"/>
          </a:solidFill>
          <a:latin typeface="+mn-lt"/>
          <a:ea typeface="+mn-ea"/>
          <a:cs typeface="+mn-cs"/>
        </a:defRPr>
      </a:lvl1pPr>
      <a:lvl2pPr marL="639763" indent="-228600" algn="l" rtl="0" eaLnBrk="0" fontAlgn="base" hangingPunct="0">
        <a:spcBef>
          <a:spcPct val="20000"/>
        </a:spcBef>
        <a:spcAft>
          <a:spcPct val="0"/>
        </a:spcAft>
        <a:buClr>
          <a:schemeClr val="accent2"/>
        </a:buClr>
        <a:buFont typeface="Arial" panose="020B0604020202020204" pitchFamily="34" charset="0"/>
        <a:buChar char="•"/>
        <a:defRPr sz="2000" kern="1200">
          <a:solidFill>
            <a:schemeClr val="tx2"/>
          </a:solidFill>
          <a:latin typeface="+mn-lt"/>
          <a:ea typeface="+mn-ea"/>
          <a:cs typeface="+mn-cs"/>
        </a:defRPr>
      </a:lvl2pPr>
      <a:lvl3pPr marL="914400" indent="-228600" algn="l" rtl="0" eaLnBrk="0" fontAlgn="base" hangingPunct="0">
        <a:spcBef>
          <a:spcPct val="20000"/>
        </a:spcBef>
        <a:spcAft>
          <a:spcPct val="0"/>
        </a:spcAft>
        <a:buClr>
          <a:srgbClr val="B5AE53"/>
        </a:buClr>
        <a:buFont typeface="Arial" panose="020B0604020202020204" pitchFamily="34" charset="0"/>
        <a:buChar char="•"/>
        <a:defRPr kern="1200">
          <a:solidFill>
            <a:schemeClr val="tx2"/>
          </a:solidFill>
          <a:latin typeface="+mn-lt"/>
          <a:ea typeface="+mn-ea"/>
          <a:cs typeface="+mn-cs"/>
        </a:defRPr>
      </a:lvl3pPr>
      <a:lvl4pPr marL="1279525" indent="-228600" algn="l" rtl="0" eaLnBrk="0" fontAlgn="base" hangingPunct="0">
        <a:spcBef>
          <a:spcPct val="20000"/>
        </a:spcBef>
        <a:spcAft>
          <a:spcPct val="0"/>
        </a:spcAft>
        <a:buClr>
          <a:srgbClr val="848058"/>
        </a:buClr>
        <a:buFont typeface="Arial" panose="020B0604020202020204" pitchFamily="34" charset="0"/>
        <a:buChar char="•"/>
        <a:defRPr sz="1600" kern="1200">
          <a:solidFill>
            <a:schemeClr val="tx2"/>
          </a:solidFill>
          <a:latin typeface="+mn-lt"/>
          <a:ea typeface="+mn-ea"/>
          <a:cs typeface="+mn-cs"/>
        </a:defRPr>
      </a:lvl4pPr>
      <a:lvl5pPr marL="1554163" indent="-228600" algn="l" rtl="0" eaLnBrk="0" fontAlgn="base" hangingPunct="0">
        <a:spcBef>
          <a:spcPct val="20000"/>
        </a:spcBef>
        <a:spcAft>
          <a:spcPct val="0"/>
        </a:spcAft>
        <a:buClr>
          <a:srgbClr val="E8B54D"/>
        </a:buClr>
        <a:buFont typeface="Arial" panose="020B0604020202020204" pitchFamily="34" charset="0"/>
        <a:buChar char="•"/>
        <a:defRPr sz="1600" kern="120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mailto:kramirez@maldef.org" TargetMode="External"/><Relationship Id="rId2" Type="http://schemas.openxmlformats.org/officeDocument/2006/relationships/hyperlink" Target="mailto:sochoa@maldef.org" TargetMode="External"/><Relationship Id="rId1" Type="http://schemas.openxmlformats.org/officeDocument/2006/relationships/slideLayout" Target="../slideLayouts/slideLayout2.xml"/><Relationship Id="rId5" Type="http://schemas.openxmlformats.org/officeDocument/2006/relationships/hyperlink" Target="mailto:Glizardo@maldef.org" TargetMode="External"/><Relationship Id="rId4" Type="http://schemas.openxmlformats.org/officeDocument/2006/relationships/hyperlink" Target="mailto:Mvaladez@maldef.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rmAutofit/>
          </a:bodyPr>
          <a:lstStyle/>
          <a:p>
            <a:endParaRPr lang="en-US" dirty="0"/>
          </a:p>
        </p:txBody>
      </p:sp>
      <p:sp>
        <p:nvSpPr>
          <p:cNvPr id="4" name="Title 3"/>
          <p:cNvSpPr>
            <a:spLocks noGrp="1"/>
          </p:cNvSpPr>
          <p:nvPr>
            <p:ph type="ctrTitle"/>
          </p:nvPr>
        </p:nvSpPr>
        <p:spPr/>
        <p:txBody>
          <a:bodyPr/>
          <a:lstStyle/>
          <a:p>
            <a:r>
              <a:rPr lang="en-US" dirty="0" smtClean="0"/>
              <a:t>Los Angeles County Redistricting Plan</a:t>
            </a:r>
            <a:endParaRPr lang="en-US"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344971"/>
            <a:ext cx="3424518" cy="90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76582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Quest for a 2</a:t>
            </a:r>
            <a:r>
              <a:rPr lang="en-US" baseline="30000" dirty="0" smtClean="0"/>
              <a:t>nd</a:t>
            </a:r>
            <a:r>
              <a:rPr lang="en-US" dirty="0" smtClean="0"/>
              <a:t> Latino Opportunity District</a:t>
            </a:r>
            <a:endParaRPr lang="en-US" dirty="0"/>
          </a:p>
        </p:txBody>
      </p:sp>
      <p:sp>
        <p:nvSpPr>
          <p:cNvPr id="8" name="Content Placeholder 7"/>
          <p:cNvSpPr>
            <a:spLocks noGrp="1"/>
          </p:cNvSpPr>
          <p:nvPr>
            <p:ph idx="1"/>
          </p:nvPr>
        </p:nvSpPr>
        <p:spPr/>
        <p:txBody>
          <a:bodyPr/>
          <a:lstStyle/>
          <a:p>
            <a:r>
              <a:rPr lang="en-US" dirty="0" smtClean="0"/>
              <a:t>Background</a:t>
            </a:r>
          </a:p>
          <a:p>
            <a:pPr lvl="1"/>
            <a:r>
              <a:rPr lang="en-US" dirty="0" smtClean="0"/>
              <a:t>1989 - MALDEF won its case to create the first Latino opportunity district under the Federal Voting Rights Act</a:t>
            </a:r>
          </a:p>
          <a:p>
            <a:pPr lvl="1"/>
            <a:r>
              <a:rPr lang="en-US" dirty="0" smtClean="0"/>
              <a:t>2011 – The Latino community had grown to enough for a second Latino opportunity district; Latinos had grown to about 32.6% of the citizen voting age population.  </a:t>
            </a:r>
          </a:p>
          <a:p>
            <a:pPr lvl="2"/>
            <a:r>
              <a:rPr lang="en-US" b="1" dirty="0" smtClean="0"/>
              <a:t>The Board of Supervisors denied the opportunity despite massive public participation</a:t>
            </a:r>
          </a:p>
          <a:p>
            <a:pPr marL="114300" indent="0">
              <a:buNone/>
            </a:pP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3040" y="4243453"/>
            <a:ext cx="3331924" cy="2219491"/>
          </a:xfrm>
          <a:prstGeom prst="rect">
            <a:avLst/>
          </a:prstGeom>
        </p:spPr>
      </p:pic>
      <p:sp>
        <p:nvSpPr>
          <p:cNvPr id="10" name="TextBox 9"/>
          <p:cNvSpPr txBox="1"/>
          <p:nvPr/>
        </p:nvSpPr>
        <p:spPr>
          <a:xfrm>
            <a:off x="5073040" y="6462944"/>
            <a:ext cx="2830882" cy="246221"/>
          </a:xfrm>
          <a:prstGeom prst="rect">
            <a:avLst/>
          </a:prstGeom>
          <a:noFill/>
        </p:spPr>
        <p:txBody>
          <a:bodyPr wrap="square" rtlCol="0">
            <a:spAutoFit/>
          </a:bodyPr>
          <a:lstStyle/>
          <a:p>
            <a:r>
              <a:rPr lang="en-US" sz="1000" dirty="0" smtClean="0"/>
              <a:t>Photo Credit: LA Times</a:t>
            </a:r>
            <a:endParaRPr lang="en-US" sz="1000" dirty="0"/>
          </a:p>
        </p:txBody>
      </p:sp>
    </p:spTree>
    <p:extLst>
      <p:ext uri="{BB962C8B-B14F-4D97-AF65-F5344CB8AC3E}">
        <p14:creationId xmlns:p14="http://schemas.microsoft.com/office/powerpoint/2010/main" val="2196465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Quest for a 2</a:t>
            </a:r>
            <a:r>
              <a:rPr lang="en-US" baseline="30000" dirty="0" smtClean="0"/>
              <a:t>nd</a:t>
            </a:r>
            <a:r>
              <a:rPr lang="en-US" dirty="0" smtClean="0"/>
              <a:t> Latino Opportunity District</a:t>
            </a:r>
            <a:endParaRPr lang="en-US" dirty="0"/>
          </a:p>
        </p:txBody>
      </p:sp>
      <p:sp>
        <p:nvSpPr>
          <p:cNvPr id="8" name="Content Placeholder 7"/>
          <p:cNvSpPr>
            <a:spLocks noGrp="1"/>
          </p:cNvSpPr>
          <p:nvPr>
            <p:ph idx="1"/>
          </p:nvPr>
        </p:nvSpPr>
        <p:spPr/>
        <p:txBody>
          <a:bodyPr/>
          <a:lstStyle/>
          <a:p>
            <a:r>
              <a:rPr lang="en-US" dirty="0" smtClean="0"/>
              <a:t>Today</a:t>
            </a:r>
          </a:p>
          <a:p>
            <a:pPr lvl="1"/>
            <a:r>
              <a:rPr lang="en-US" dirty="0" smtClean="0"/>
              <a:t>Latinos are now 38.8% of LA County citizen voting age population (CVAP)</a:t>
            </a:r>
          </a:p>
          <a:p>
            <a:pPr lvl="1"/>
            <a:endParaRPr lang="en-US" dirty="0"/>
          </a:p>
          <a:p>
            <a:pPr marL="411163" lvl="1" indent="0">
              <a:buNone/>
            </a:pPr>
            <a:r>
              <a:rPr lang="en-US" b="1" dirty="0" smtClean="0"/>
              <a:t>The LAC CRC has an opportunity to give voice to the Latino community</a:t>
            </a:r>
            <a:endParaRPr lang="en-US" b="1" dirty="0"/>
          </a:p>
        </p:txBody>
      </p:sp>
    </p:spTree>
    <p:extLst>
      <p:ext uri="{BB962C8B-B14F-4D97-AF65-F5344CB8AC3E}">
        <p14:creationId xmlns:p14="http://schemas.microsoft.com/office/powerpoint/2010/main" val="1217388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Los Angeles County </a:t>
            </a:r>
            <a:br>
              <a:rPr lang="en-US" dirty="0" smtClean="0"/>
            </a:br>
            <a:r>
              <a:rPr lang="en-US" dirty="0" smtClean="0"/>
              <a:t>Majority CVAP</a:t>
            </a:r>
            <a:endParaRPr lang="en-US" dirty="0"/>
          </a:p>
        </p:txBody>
      </p:sp>
      <p:sp>
        <p:nvSpPr>
          <p:cNvPr id="9" name="Text Placeholder 8"/>
          <p:cNvSpPr>
            <a:spLocks noGrp="1"/>
          </p:cNvSpPr>
          <p:nvPr>
            <p:ph type="body" idx="1"/>
          </p:nvPr>
        </p:nvSpPr>
        <p:spPr/>
        <p:txBody>
          <a:bodyPr/>
          <a:lstStyle/>
          <a:p>
            <a:r>
              <a:rPr lang="en-US" dirty="0"/>
              <a:t>Benchmark</a:t>
            </a:r>
          </a:p>
        </p:txBody>
      </p:sp>
      <p:sp>
        <p:nvSpPr>
          <p:cNvPr id="10" name="Text Placeholder 9"/>
          <p:cNvSpPr>
            <a:spLocks noGrp="1"/>
          </p:cNvSpPr>
          <p:nvPr>
            <p:ph type="body" sz="quarter" idx="3"/>
          </p:nvPr>
        </p:nvSpPr>
        <p:spPr/>
        <p:txBody>
          <a:bodyPr/>
          <a:lstStyle/>
          <a:p>
            <a:r>
              <a:rPr lang="en-US" dirty="0"/>
              <a:t>MALDEF (</a:t>
            </a:r>
            <a:r>
              <a:rPr lang="en-US" dirty="0" smtClean="0"/>
              <a:t>10/26/2021</a:t>
            </a:r>
            <a:r>
              <a:rPr lang="en-US" dirty="0"/>
              <a:t>)</a:t>
            </a:r>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1404" y="2438400"/>
            <a:ext cx="3988279" cy="3687763"/>
          </a:xfrm>
        </p:spPr>
      </p:pic>
      <p:pic>
        <p:nvPicPr>
          <p:cNvPr id="8" name="Content Placeholder 7"/>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671773" y="2438400"/>
            <a:ext cx="3988279" cy="3687763"/>
          </a:xfrm>
        </p:spPr>
      </p:pic>
      <p:sp>
        <p:nvSpPr>
          <p:cNvPr id="11" name="TextBox 10"/>
          <p:cNvSpPr txBox="1"/>
          <p:nvPr/>
        </p:nvSpPr>
        <p:spPr>
          <a:xfrm>
            <a:off x="451404" y="6250488"/>
            <a:ext cx="3988279" cy="400110"/>
          </a:xfrm>
          <a:prstGeom prst="rect">
            <a:avLst/>
          </a:prstGeom>
          <a:noFill/>
        </p:spPr>
        <p:txBody>
          <a:bodyPr wrap="square" rtlCol="0">
            <a:spAutoFit/>
          </a:bodyPr>
          <a:lstStyle/>
          <a:p>
            <a:r>
              <a:rPr lang="en-US" sz="1000" dirty="0" smtClean="0"/>
              <a:t>Current Plan only gives Latinos an opportunity to elect a candidate of choice in one district</a:t>
            </a:r>
            <a:endParaRPr lang="en-US" sz="1000" dirty="0"/>
          </a:p>
        </p:txBody>
      </p:sp>
      <p:sp>
        <p:nvSpPr>
          <p:cNvPr id="12" name="TextBox 11"/>
          <p:cNvSpPr txBox="1"/>
          <p:nvPr/>
        </p:nvSpPr>
        <p:spPr>
          <a:xfrm>
            <a:off x="4645025" y="6202363"/>
            <a:ext cx="3988279" cy="246221"/>
          </a:xfrm>
          <a:prstGeom prst="rect">
            <a:avLst/>
          </a:prstGeom>
          <a:noFill/>
        </p:spPr>
        <p:txBody>
          <a:bodyPr wrap="square" rtlCol="0">
            <a:spAutoFit/>
          </a:bodyPr>
          <a:lstStyle/>
          <a:p>
            <a:r>
              <a:rPr lang="en-US" sz="1000" dirty="0" smtClean="0"/>
              <a:t>MALDEF Plan gives Latinos a chance to elect in two districts</a:t>
            </a:r>
            <a:endParaRPr lang="en-US" sz="1000" dirty="0"/>
          </a:p>
        </p:txBody>
      </p:sp>
    </p:spTree>
    <p:extLst>
      <p:ext uri="{BB962C8B-B14F-4D97-AF65-F5344CB8AC3E}">
        <p14:creationId xmlns:p14="http://schemas.microsoft.com/office/powerpoint/2010/main" val="12810347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1404" y="2438400"/>
            <a:ext cx="3988279" cy="3687763"/>
          </a:xfrm>
        </p:spPr>
      </p:pic>
      <p:sp>
        <p:nvSpPr>
          <p:cNvPr id="4" name="Title 3"/>
          <p:cNvSpPr>
            <a:spLocks noGrp="1"/>
          </p:cNvSpPr>
          <p:nvPr>
            <p:ph type="title"/>
          </p:nvPr>
        </p:nvSpPr>
        <p:spPr/>
        <p:txBody>
          <a:bodyPr>
            <a:normAutofit fontScale="90000"/>
          </a:bodyPr>
          <a:lstStyle/>
          <a:p>
            <a:r>
              <a:rPr lang="en-US" dirty="0" smtClean="0"/>
              <a:t>Los Angeles County (Detail)</a:t>
            </a:r>
            <a:br>
              <a:rPr lang="en-US" dirty="0" smtClean="0"/>
            </a:br>
            <a:r>
              <a:rPr lang="en-US" dirty="0" smtClean="0"/>
              <a:t>Majority CVAP</a:t>
            </a:r>
            <a:endParaRPr lang="en-US" dirty="0"/>
          </a:p>
        </p:txBody>
      </p:sp>
      <p:sp>
        <p:nvSpPr>
          <p:cNvPr id="9" name="Text Placeholder 8"/>
          <p:cNvSpPr>
            <a:spLocks noGrp="1"/>
          </p:cNvSpPr>
          <p:nvPr>
            <p:ph type="body" idx="1"/>
          </p:nvPr>
        </p:nvSpPr>
        <p:spPr/>
        <p:txBody>
          <a:bodyPr/>
          <a:lstStyle/>
          <a:p>
            <a:r>
              <a:rPr lang="en-US" dirty="0"/>
              <a:t>Benchmark</a:t>
            </a:r>
          </a:p>
        </p:txBody>
      </p:sp>
      <p:sp>
        <p:nvSpPr>
          <p:cNvPr id="10" name="Text Placeholder 9"/>
          <p:cNvSpPr>
            <a:spLocks noGrp="1"/>
          </p:cNvSpPr>
          <p:nvPr>
            <p:ph type="body" sz="quarter" idx="3"/>
          </p:nvPr>
        </p:nvSpPr>
        <p:spPr/>
        <p:txBody>
          <a:bodyPr/>
          <a:lstStyle/>
          <a:p>
            <a:r>
              <a:rPr lang="en-US" dirty="0"/>
              <a:t>MALDEF (</a:t>
            </a:r>
            <a:r>
              <a:rPr lang="en-US" dirty="0" smtClean="0"/>
              <a:t>10/26/2021</a:t>
            </a:r>
            <a:r>
              <a:rPr lang="en-US" dirty="0"/>
              <a:t>)</a:t>
            </a:r>
          </a:p>
        </p:txBody>
      </p:sp>
      <p:pic>
        <p:nvPicPr>
          <p:cNvPr id="3" name="Content Placeholder 2"/>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671773" y="2438400"/>
            <a:ext cx="3988279" cy="3687763"/>
          </a:xfrm>
        </p:spPr>
      </p:pic>
      <p:sp>
        <p:nvSpPr>
          <p:cNvPr id="5" name="Oval 4"/>
          <p:cNvSpPr/>
          <p:nvPr/>
        </p:nvSpPr>
        <p:spPr>
          <a:xfrm>
            <a:off x="426128" y="2438400"/>
            <a:ext cx="1214558" cy="124623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rot="19603203">
            <a:off x="1738496" y="4556935"/>
            <a:ext cx="1856914" cy="911479"/>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1404" y="6250488"/>
            <a:ext cx="3988279" cy="553998"/>
          </a:xfrm>
          <a:prstGeom prst="rect">
            <a:avLst/>
          </a:prstGeom>
          <a:noFill/>
        </p:spPr>
        <p:txBody>
          <a:bodyPr wrap="square" rtlCol="0">
            <a:spAutoFit/>
          </a:bodyPr>
          <a:lstStyle/>
          <a:p>
            <a:r>
              <a:rPr lang="en-US" sz="1000" dirty="0" smtClean="0"/>
              <a:t>Current Plan separates Latinos into two districts where they cannot elect a candidate of choice (Blue) and packs other Latinos into one district.  SGV Asians also separated.</a:t>
            </a:r>
            <a:endParaRPr lang="en-US" sz="1000" dirty="0"/>
          </a:p>
        </p:txBody>
      </p:sp>
      <p:sp>
        <p:nvSpPr>
          <p:cNvPr id="13" name="TextBox 12"/>
          <p:cNvSpPr txBox="1"/>
          <p:nvPr/>
        </p:nvSpPr>
        <p:spPr>
          <a:xfrm>
            <a:off x="4645025" y="6202363"/>
            <a:ext cx="3988279" cy="553998"/>
          </a:xfrm>
          <a:prstGeom prst="rect">
            <a:avLst/>
          </a:prstGeom>
          <a:noFill/>
        </p:spPr>
        <p:txBody>
          <a:bodyPr wrap="square" rtlCol="0">
            <a:spAutoFit/>
          </a:bodyPr>
          <a:lstStyle/>
          <a:p>
            <a:r>
              <a:rPr lang="en-US" sz="1000" dirty="0" smtClean="0"/>
              <a:t>MALDEF Plan unites Latinos in LA County in compact, reasonable manner, while respecting current Black opportunity </a:t>
            </a:r>
            <a:r>
              <a:rPr lang="en-US" sz="1000" i="1" dirty="0" smtClean="0"/>
              <a:t>and</a:t>
            </a:r>
            <a:r>
              <a:rPr lang="en-US" sz="1000" dirty="0" smtClean="0"/>
              <a:t> giving the Asian community a strong influence (or coalition) district</a:t>
            </a:r>
            <a:endParaRPr lang="en-US" sz="1000" dirty="0"/>
          </a:p>
        </p:txBody>
      </p:sp>
    </p:spTree>
    <p:extLst>
      <p:ext uri="{BB962C8B-B14F-4D97-AF65-F5344CB8AC3E}">
        <p14:creationId xmlns:p14="http://schemas.microsoft.com/office/powerpoint/2010/main" val="4279231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MALDEF </a:t>
            </a:r>
            <a:r>
              <a:rPr lang="en-US" dirty="0" smtClean="0"/>
              <a:t>Plan</a:t>
            </a:r>
            <a:endParaRPr lang="en-US" dirty="0"/>
          </a:p>
        </p:txBody>
      </p:sp>
      <p:sp>
        <p:nvSpPr>
          <p:cNvPr id="5" name="Text Placeholder 4"/>
          <p:cNvSpPr>
            <a:spLocks noGrp="1"/>
          </p:cNvSpPr>
          <p:nvPr>
            <p:ph type="body" idx="1"/>
          </p:nvPr>
        </p:nvSpPr>
        <p:spPr/>
        <p:txBody>
          <a:bodyPr/>
          <a:lstStyle/>
          <a:p>
            <a:r>
              <a:rPr lang="en-US" dirty="0"/>
              <a:t>District Profiles</a:t>
            </a:r>
          </a:p>
        </p:txBody>
      </p:sp>
    </p:spTree>
    <p:extLst>
      <p:ext uri="{BB962C8B-B14F-4D97-AF65-F5344CB8AC3E}">
        <p14:creationId xmlns:p14="http://schemas.microsoft.com/office/powerpoint/2010/main" val="2666655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Maldef</a:t>
            </a:r>
            <a:r>
              <a:rPr lang="en-US" dirty="0" smtClean="0"/>
              <a:t> BOS 1</a:t>
            </a:r>
            <a:endParaRPr lang="en-US" dirty="0"/>
          </a:p>
        </p:txBody>
      </p:sp>
      <p:sp>
        <p:nvSpPr>
          <p:cNvPr id="5" name="Content Placeholder 4"/>
          <p:cNvSpPr>
            <a:spLocks noGrp="1"/>
          </p:cNvSpPr>
          <p:nvPr>
            <p:ph sz="half" idx="2"/>
          </p:nvPr>
        </p:nvSpPr>
        <p:spPr/>
        <p:txBody>
          <a:bodyPr>
            <a:normAutofit fontScale="55000" lnSpcReduction="20000"/>
          </a:bodyPr>
          <a:lstStyle/>
          <a:p>
            <a:r>
              <a:rPr lang="fr-FR" b="1" dirty="0"/>
              <a:t>Total Population: </a:t>
            </a:r>
            <a:r>
              <a:rPr lang="fr-FR" dirty="0" smtClean="0"/>
              <a:t>1,977,091</a:t>
            </a:r>
          </a:p>
          <a:p>
            <a:r>
              <a:rPr lang="fr-FR" b="1" dirty="0" err="1" smtClean="0"/>
              <a:t>Deviation</a:t>
            </a:r>
            <a:r>
              <a:rPr lang="fr-FR" b="1" dirty="0"/>
              <a:t>: </a:t>
            </a:r>
            <a:r>
              <a:rPr lang="fr-FR" dirty="0"/>
              <a:t>-</a:t>
            </a:r>
            <a:r>
              <a:rPr lang="fr-FR" dirty="0" smtClean="0"/>
              <a:t>32,497</a:t>
            </a:r>
          </a:p>
          <a:p>
            <a:r>
              <a:rPr lang="fr-FR" b="1" dirty="0" smtClean="0"/>
              <a:t>%</a:t>
            </a:r>
            <a:r>
              <a:rPr lang="fr-FR" b="1" dirty="0" err="1" smtClean="0"/>
              <a:t>Deviation</a:t>
            </a:r>
            <a:r>
              <a:rPr lang="fr-FR" b="1" dirty="0"/>
              <a:t>: </a:t>
            </a:r>
            <a:r>
              <a:rPr lang="fr-FR" dirty="0" smtClean="0"/>
              <a:t>-1.62%</a:t>
            </a:r>
            <a:endParaRPr lang="fr-FR" dirty="0"/>
          </a:p>
          <a:p>
            <a:r>
              <a:rPr lang="fr-FR" b="1" dirty="0"/>
              <a:t>%Latino CVAP: </a:t>
            </a:r>
            <a:r>
              <a:rPr lang="fr-FR" dirty="0" smtClean="0"/>
              <a:t>54.08%</a:t>
            </a:r>
            <a:endParaRPr lang="fr-FR" dirty="0"/>
          </a:p>
          <a:p>
            <a:r>
              <a:rPr lang="fr-FR" b="1" dirty="0"/>
              <a:t>%Black CVAP-DOJ: </a:t>
            </a:r>
            <a:r>
              <a:rPr lang="fr-FR" dirty="0" smtClean="0"/>
              <a:t>6.57%</a:t>
            </a:r>
            <a:endParaRPr lang="fr-FR" dirty="0"/>
          </a:p>
          <a:p>
            <a:r>
              <a:rPr lang="fr-FR" b="1" dirty="0"/>
              <a:t>%Asian CVAP-DOJ: </a:t>
            </a:r>
            <a:r>
              <a:rPr lang="fr-FR" dirty="0" smtClean="0"/>
              <a:t>16.39%</a:t>
            </a:r>
            <a:endParaRPr lang="fr-FR" dirty="0"/>
          </a:p>
          <a:p>
            <a:r>
              <a:rPr lang="fr-FR" b="1" dirty="0"/>
              <a:t>%Native American CVAP-DOJ: </a:t>
            </a:r>
            <a:r>
              <a:rPr lang="fr-FR" dirty="0" smtClean="0"/>
              <a:t>0.45%</a:t>
            </a:r>
            <a:endParaRPr lang="fr-FR" dirty="0"/>
          </a:p>
          <a:p>
            <a:r>
              <a:rPr lang="fr-FR" b="1" dirty="0"/>
              <a:t>%NL-White CVAP: </a:t>
            </a:r>
            <a:r>
              <a:rPr lang="fr-FR" dirty="0" smtClean="0"/>
              <a:t>21.44%</a:t>
            </a:r>
            <a:endParaRPr lang="fr-FR" dirty="0"/>
          </a:p>
          <a:p>
            <a:endParaRPr lang="fr-FR" dirty="0"/>
          </a:p>
          <a:p>
            <a:r>
              <a:rPr lang="en-US" b="1" dirty="0"/>
              <a:t>Latino </a:t>
            </a:r>
            <a:r>
              <a:rPr lang="en-US" b="1" dirty="0" smtClean="0"/>
              <a:t>Majority District</a:t>
            </a:r>
          </a:p>
          <a:p>
            <a:r>
              <a:rPr lang="en-US" b="1" dirty="0" smtClean="0"/>
              <a:t>Latino Opportunity District</a:t>
            </a:r>
            <a:endParaRPr lang="en-US" b="1" dirty="0"/>
          </a:p>
          <a:p>
            <a:endParaRPr lang="en-US" b="1" dirty="0"/>
          </a:p>
          <a:p>
            <a:r>
              <a:rPr lang="en-US" b="1" dirty="0" smtClean="0"/>
              <a:t>Cities/Communities: </a:t>
            </a:r>
          </a:p>
          <a:p>
            <a:pPr lvl="1"/>
            <a:r>
              <a:rPr lang="en-US" b="1" dirty="0" smtClean="0"/>
              <a:t>East San Gabriel Valley</a:t>
            </a:r>
          </a:p>
          <a:p>
            <a:pPr lvl="1"/>
            <a:r>
              <a:rPr lang="en-US" b="1" dirty="0" smtClean="0"/>
              <a:t>Gateway Cities</a:t>
            </a:r>
          </a:p>
          <a:p>
            <a:pPr lvl="1"/>
            <a:r>
              <a:rPr lang="en-US" b="1" dirty="0" smtClean="0"/>
              <a:t>Northwest Long Beach</a:t>
            </a:r>
          </a:p>
          <a:p>
            <a:pPr lvl="1"/>
            <a:r>
              <a:rPr lang="en-US" b="1" dirty="0" smtClean="0"/>
              <a:t>“The 605 Freeway” District</a:t>
            </a:r>
            <a:endParaRPr lang="en-US" dirty="0"/>
          </a:p>
        </p:txBody>
      </p:sp>
      <p:pic>
        <p:nvPicPr>
          <p:cNvPr id="10" name="Content Placeholder 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spTree>
    <p:extLst>
      <p:ext uri="{BB962C8B-B14F-4D97-AF65-F5344CB8AC3E}">
        <p14:creationId xmlns:p14="http://schemas.microsoft.com/office/powerpoint/2010/main" val="9376474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1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75771" y="6043684"/>
            <a:ext cx="3988279" cy="553998"/>
          </a:xfrm>
          <a:prstGeom prst="rect">
            <a:avLst/>
          </a:prstGeom>
          <a:noFill/>
        </p:spPr>
        <p:txBody>
          <a:bodyPr wrap="square" rtlCol="0">
            <a:spAutoFit/>
          </a:bodyPr>
          <a:lstStyle/>
          <a:p>
            <a:r>
              <a:rPr lang="en-US" sz="1000" dirty="0" smtClean="0"/>
              <a:t>East San Gabriel Valley whole, allowing for Asian COIs of West San Gabriel Valley and Hacienda Heights to Diamond Bar to be together in BOS5. </a:t>
            </a:r>
            <a:endParaRPr lang="en-US" sz="1000" dirty="0"/>
          </a:p>
        </p:txBody>
      </p:sp>
      <p:sp>
        <p:nvSpPr>
          <p:cNvPr id="12" name="TextBox 11"/>
          <p:cNvSpPr txBox="1"/>
          <p:nvPr/>
        </p:nvSpPr>
        <p:spPr>
          <a:xfrm>
            <a:off x="4556464" y="6030342"/>
            <a:ext cx="3988279" cy="246221"/>
          </a:xfrm>
          <a:prstGeom prst="rect">
            <a:avLst/>
          </a:prstGeom>
          <a:noFill/>
        </p:spPr>
        <p:txBody>
          <a:bodyPr wrap="square" rtlCol="0">
            <a:spAutoFit/>
          </a:bodyPr>
          <a:lstStyle/>
          <a:p>
            <a:r>
              <a:rPr lang="en-US" sz="1000" dirty="0" smtClean="0"/>
              <a:t>Gateway cities along the I-605 all united.</a:t>
            </a:r>
            <a:endParaRPr lang="en-US" sz="1000" dirty="0"/>
          </a:p>
        </p:txBody>
      </p:sp>
    </p:spTree>
    <p:extLst>
      <p:ext uri="{BB962C8B-B14F-4D97-AF65-F5344CB8AC3E}">
        <p14:creationId xmlns:p14="http://schemas.microsoft.com/office/powerpoint/2010/main" val="34803475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Long Beach Detail</a:t>
            </a:r>
            <a:endParaRPr lang="en-US" dirty="0"/>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11" name="Content Placeholder 10"/>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12" name="TextBox 11"/>
          <p:cNvSpPr txBox="1"/>
          <p:nvPr/>
        </p:nvSpPr>
        <p:spPr>
          <a:xfrm>
            <a:off x="4645025" y="6202363"/>
            <a:ext cx="3988279" cy="400110"/>
          </a:xfrm>
          <a:prstGeom prst="rect">
            <a:avLst/>
          </a:prstGeom>
          <a:noFill/>
        </p:spPr>
        <p:txBody>
          <a:bodyPr wrap="square" rtlCol="0">
            <a:spAutoFit/>
          </a:bodyPr>
          <a:lstStyle/>
          <a:p>
            <a:r>
              <a:rPr lang="en-US" sz="1000" dirty="0" smtClean="0"/>
              <a:t>Long Beach cut cleanly at 7</a:t>
            </a:r>
            <a:r>
              <a:rPr lang="en-US" sz="1000" baseline="30000" dirty="0" smtClean="0"/>
              <a:t>th</a:t>
            </a:r>
            <a:r>
              <a:rPr lang="en-US" sz="1000" dirty="0" smtClean="0"/>
              <a:t> St and Redondo Ave, as major roads and to preserve a Cambodian COI identified by AAAJ-LA</a:t>
            </a:r>
            <a:endParaRPr lang="en-US" sz="1000" dirty="0"/>
          </a:p>
        </p:txBody>
      </p:sp>
      <p:sp>
        <p:nvSpPr>
          <p:cNvPr id="13" name="TextBox 12"/>
          <p:cNvSpPr txBox="1"/>
          <p:nvPr/>
        </p:nvSpPr>
        <p:spPr>
          <a:xfrm>
            <a:off x="451404" y="6250488"/>
            <a:ext cx="3988279" cy="400110"/>
          </a:xfrm>
          <a:prstGeom prst="rect">
            <a:avLst/>
          </a:prstGeom>
          <a:noFill/>
        </p:spPr>
        <p:txBody>
          <a:bodyPr wrap="square" rtlCol="0">
            <a:spAutoFit/>
          </a:bodyPr>
          <a:lstStyle/>
          <a:p>
            <a:r>
              <a:rPr lang="en-US" sz="1000" dirty="0" smtClean="0"/>
              <a:t>Long Beach cut for total population and Voting Rights Act consideration. </a:t>
            </a:r>
            <a:endParaRPr lang="en-US" sz="1000" dirty="0"/>
          </a:p>
        </p:txBody>
      </p:sp>
    </p:spTree>
    <p:extLst>
      <p:ext uri="{BB962C8B-B14F-4D97-AF65-F5344CB8AC3E}">
        <p14:creationId xmlns:p14="http://schemas.microsoft.com/office/powerpoint/2010/main" val="20898023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Maldef</a:t>
            </a:r>
            <a:r>
              <a:rPr lang="en-US" dirty="0" smtClean="0"/>
              <a:t> BOS 2</a:t>
            </a:r>
            <a:endParaRPr lang="en-US" dirty="0"/>
          </a:p>
        </p:txBody>
      </p:sp>
      <p:sp>
        <p:nvSpPr>
          <p:cNvPr id="5" name="Content Placeholder 4"/>
          <p:cNvSpPr>
            <a:spLocks noGrp="1"/>
          </p:cNvSpPr>
          <p:nvPr>
            <p:ph sz="half" idx="2"/>
          </p:nvPr>
        </p:nvSpPr>
        <p:spPr/>
        <p:txBody>
          <a:bodyPr>
            <a:normAutofit fontScale="55000" lnSpcReduction="20000"/>
          </a:bodyPr>
          <a:lstStyle/>
          <a:p>
            <a:r>
              <a:rPr lang="fr-FR" b="1" dirty="0"/>
              <a:t>Total Population: </a:t>
            </a:r>
            <a:r>
              <a:rPr lang="fr-FR" dirty="0" smtClean="0"/>
              <a:t>1,993,807</a:t>
            </a:r>
          </a:p>
          <a:p>
            <a:r>
              <a:rPr lang="fr-FR" b="1" dirty="0" err="1" smtClean="0"/>
              <a:t>Deviation</a:t>
            </a:r>
            <a:r>
              <a:rPr lang="fr-FR" b="1" dirty="0"/>
              <a:t>: </a:t>
            </a:r>
            <a:r>
              <a:rPr lang="fr-FR" dirty="0"/>
              <a:t>-</a:t>
            </a:r>
            <a:r>
              <a:rPr lang="fr-FR" dirty="0" smtClean="0"/>
              <a:t>15,781</a:t>
            </a:r>
          </a:p>
          <a:p>
            <a:r>
              <a:rPr lang="fr-FR" b="1" dirty="0" smtClean="0"/>
              <a:t>%</a:t>
            </a:r>
            <a:r>
              <a:rPr lang="fr-FR" b="1" dirty="0" err="1" smtClean="0"/>
              <a:t>Deviation</a:t>
            </a:r>
            <a:r>
              <a:rPr lang="fr-FR" b="1" dirty="0"/>
              <a:t>: </a:t>
            </a:r>
            <a:r>
              <a:rPr lang="fr-FR" dirty="0" smtClean="0"/>
              <a:t>-0.79%</a:t>
            </a:r>
            <a:endParaRPr lang="fr-FR" dirty="0"/>
          </a:p>
          <a:p>
            <a:r>
              <a:rPr lang="fr-FR" b="1" dirty="0"/>
              <a:t>%Latino CVAP: </a:t>
            </a:r>
            <a:r>
              <a:rPr lang="fr-FR" b="1" dirty="0" smtClean="0"/>
              <a:t>39.69</a:t>
            </a:r>
            <a:r>
              <a:rPr lang="fr-FR" dirty="0" smtClean="0"/>
              <a:t>%</a:t>
            </a:r>
            <a:endParaRPr lang="fr-FR" dirty="0"/>
          </a:p>
          <a:p>
            <a:r>
              <a:rPr lang="fr-FR" b="1" dirty="0"/>
              <a:t>%Black CVAP-DOJ: </a:t>
            </a:r>
            <a:r>
              <a:rPr lang="fr-FR" b="1" dirty="0" smtClean="0"/>
              <a:t>29.74</a:t>
            </a:r>
            <a:r>
              <a:rPr lang="fr-FR" dirty="0" smtClean="0"/>
              <a:t>%</a:t>
            </a:r>
            <a:endParaRPr lang="fr-FR" dirty="0"/>
          </a:p>
          <a:p>
            <a:r>
              <a:rPr lang="fr-FR" b="1" dirty="0"/>
              <a:t>%Asian CVAP-DOJ: </a:t>
            </a:r>
            <a:r>
              <a:rPr lang="fr-FR" b="1" dirty="0" smtClean="0"/>
              <a:t>10.66</a:t>
            </a:r>
            <a:r>
              <a:rPr lang="fr-FR" dirty="0" smtClean="0"/>
              <a:t>%</a:t>
            </a:r>
            <a:endParaRPr lang="fr-FR" dirty="0"/>
          </a:p>
          <a:p>
            <a:r>
              <a:rPr lang="fr-FR" b="1" dirty="0"/>
              <a:t>%Native American CVAP-DOJ: </a:t>
            </a:r>
            <a:r>
              <a:rPr lang="fr-FR" b="1" dirty="0" smtClean="0"/>
              <a:t>0.33</a:t>
            </a:r>
            <a:r>
              <a:rPr lang="fr-FR" dirty="0" smtClean="0"/>
              <a:t>%</a:t>
            </a:r>
            <a:endParaRPr lang="fr-FR" dirty="0"/>
          </a:p>
          <a:p>
            <a:r>
              <a:rPr lang="fr-FR" b="1" dirty="0"/>
              <a:t>%NL-White CVAP: </a:t>
            </a:r>
            <a:r>
              <a:rPr lang="fr-FR" b="1" dirty="0" smtClean="0"/>
              <a:t>18.15</a:t>
            </a:r>
            <a:r>
              <a:rPr lang="fr-FR" dirty="0" smtClean="0"/>
              <a:t>%</a:t>
            </a:r>
            <a:endParaRPr lang="fr-FR" dirty="0"/>
          </a:p>
          <a:p>
            <a:endParaRPr lang="fr-FR" dirty="0"/>
          </a:p>
          <a:p>
            <a:r>
              <a:rPr lang="en-US" b="1" dirty="0"/>
              <a:t>Latino </a:t>
            </a:r>
            <a:r>
              <a:rPr lang="en-US" b="1" dirty="0" smtClean="0"/>
              <a:t>Influence District</a:t>
            </a:r>
          </a:p>
          <a:p>
            <a:r>
              <a:rPr lang="en-US" b="1" dirty="0" smtClean="0"/>
              <a:t>Black Opportunity District</a:t>
            </a:r>
            <a:endParaRPr lang="en-US" b="1" dirty="0"/>
          </a:p>
          <a:p>
            <a:endParaRPr lang="en-US" b="1" dirty="0"/>
          </a:p>
          <a:p>
            <a:r>
              <a:rPr lang="en-US" b="1" dirty="0" smtClean="0"/>
              <a:t>Cities/Communities: </a:t>
            </a:r>
          </a:p>
          <a:p>
            <a:pPr lvl="1"/>
            <a:r>
              <a:rPr lang="en-US" b="1" dirty="0" smtClean="0"/>
              <a:t>South Los Angeles County</a:t>
            </a:r>
          </a:p>
          <a:p>
            <a:pPr lvl="1"/>
            <a:r>
              <a:rPr lang="en-US" b="1" dirty="0" smtClean="0"/>
              <a:t>Inglewood, Hawthorne </a:t>
            </a:r>
          </a:p>
          <a:p>
            <a:pPr lvl="1"/>
            <a:r>
              <a:rPr lang="en-US" b="1" dirty="0" smtClean="0"/>
              <a:t>Compton, Watts, </a:t>
            </a:r>
            <a:r>
              <a:rPr lang="en-US" b="1" dirty="0" err="1" smtClean="0"/>
              <a:t>Willowbrook</a:t>
            </a:r>
            <a:endParaRPr lang="en-US" b="1" dirty="0" smtClean="0"/>
          </a:p>
          <a:p>
            <a:pPr lvl="1"/>
            <a:r>
              <a:rPr lang="en-US" b="1" dirty="0" smtClean="0"/>
              <a:t>Carson, Wilmington, Gardena, East Torrance</a:t>
            </a:r>
          </a:p>
          <a:p>
            <a:pPr lvl="2"/>
            <a:r>
              <a:rPr lang="en-US" b="1" dirty="0" smtClean="0"/>
              <a:t>Torrance split similar to AAAJ split for US Congress, respect Torrance/Gardena COI</a:t>
            </a:r>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spTree>
    <p:extLst>
      <p:ext uri="{BB962C8B-B14F-4D97-AF65-F5344CB8AC3E}">
        <p14:creationId xmlns:p14="http://schemas.microsoft.com/office/powerpoint/2010/main" val="41936607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2 Detail</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Tree>
    <p:extLst>
      <p:ext uri="{BB962C8B-B14F-4D97-AF65-F5344CB8AC3E}">
        <p14:creationId xmlns:p14="http://schemas.microsoft.com/office/powerpoint/2010/main" val="3934917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B16E4-AE3E-457F-B248-5A7CFB66E507}"/>
              </a:ext>
            </a:extLst>
          </p:cNvPr>
          <p:cNvSpPr>
            <a:spLocks noGrp="1"/>
          </p:cNvSpPr>
          <p:nvPr>
            <p:ph type="title"/>
          </p:nvPr>
        </p:nvSpPr>
        <p:spPr/>
        <p:txBody>
          <a:bodyPr/>
          <a:lstStyle/>
          <a:p>
            <a:r>
              <a:rPr lang="en-US">
                <a:ea typeface="+mj-lt"/>
                <a:cs typeface="+mj-lt"/>
              </a:rPr>
              <a:t>About MALDEF</a:t>
            </a:r>
          </a:p>
        </p:txBody>
      </p:sp>
      <p:sp>
        <p:nvSpPr>
          <p:cNvPr id="3" name="Content Placeholder 2">
            <a:extLst>
              <a:ext uri="{FF2B5EF4-FFF2-40B4-BE49-F238E27FC236}">
                <a16:creationId xmlns:a16="http://schemas.microsoft.com/office/drawing/2014/main" id="{9C3C7C81-1FE6-40DF-83E6-495542B45021}"/>
              </a:ext>
            </a:extLst>
          </p:cNvPr>
          <p:cNvSpPr>
            <a:spLocks noGrp="1"/>
          </p:cNvSpPr>
          <p:nvPr>
            <p:ph idx="1"/>
          </p:nvPr>
        </p:nvSpPr>
        <p:spPr/>
        <p:txBody>
          <a:bodyPr/>
          <a:lstStyle/>
          <a:p>
            <a:r>
              <a:rPr lang="en-US" sz="2000" dirty="0"/>
              <a:t>Founded in 1968, MALDEF is the nation’s leading Latino legal civil rights organization. Often described as the “law firm of the Latino community,” MALDEF promotes social change through advocacy, communications, community education, and litigation in the areas of education, employment, immigrant rights, and political access.</a:t>
            </a:r>
          </a:p>
          <a:p>
            <a:endParaRPr lang="en-US" sz="2000" dirty="0"/>
          </a:p>
          <a:p>
            <a:r>
              <a:rPr lang="en-US" sz="2000" dirty="0"/>
              <a:t>MALDEF National Redistricting Program </a:t>
            </a:r>
          </a:p>
          <a:p>
            <a:pPr marL="639445" lvl="1"/>
            <a:r>
              <a:rPr lang="en-US" dirty="0">
                <a:ea typeface="+mn-lt"/>
                <a:cs typeface="+mn-lt"/>
              </a:rPr>
              <a:t>Multiple state redistricting strategy from coast to coast</a:t>
            </a:r>
          </a:p>
          <a:p>
            <a:pPr marL="639445" lvl="1"/>
            <a:r>
              <a:rPr lang="en-US" dirty="0">
                <a:ea typeface="+mn-lt"/>
                <a:cs typeface="+mn-lt"/>
              </a:rPr>
              <a:t>Regional Teams of Attorneys, Organizers, &amp; GIS Analysts</a:t>
            </a:r>
          </a:p>
          <a:p>
            <a:pPr marL="639445" lvl="1"/>
            <a:r>
              <a:rPr lang="en-US" dirty="0">
                <a:ea typeface="+mn-lt"/>
                <a:cs typeface="+mn-lt"/>
              </a:rPr>
              <a:t>Focus on Latino opportunities to elect candidates of choice on statewide and local levels</a:t>
            </a:r>
            <a:endParaRPr lang="en-US" sz="1600" dirty="0"/>
          </a:p>
          <a:p>
            <a:endParaRPr lang="en-US" sz="2000" dirty="0"/>
          </a:p>
        </p:txBody>
      </p:sp>
    </p:spTree>
    <p:extLst>
      <p:ext uri="{BB962C8B-B14F-4D97-AF65-F5344CB8AC3E}">
        <p14:creationId xmlns:p14="http://schemas.microsoft.com/office/powerpoint/2010/main" val="2757333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2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75771" y="6043684"/>
            <a:ext cx="3988279" cy="707886"/>
          </a:xfrm>
          <a:prstGeom prst="rect">
            <a:avLst/>
          </a:prstGeom>
          <a:noFill/>
        </p:spPr>
        <p:txBody>
          <a:bodyPr wrap="square" rtlCol="0">
            <a:spAutoFit/>
          </a:bodyPr>
          <a:lstStyle/>
          <a:p>
            <a:r>
              <a:rPr lang="en-US" sz="1000" dirty="0" smtClean="0"/>
              <a:t>Torrance cut for total population reasons and to respect a key COI given by AAAJ-LA, to keep West Torrance and South Gardena together.  Cut is Hawthorne Blvd and Lomita Blvd, mirroring a recommended division at Congressional level</a:t>
            </a:r>
            <a:endParaRPr lang="en-US" sz="1000" dirty="0"/>
          </a:p>
        </p:txBody>
      </p:sp>
    </p:spTree>
    <p:extLst>
      <p:ext uri="{BB962C8B-B14F-4D97-AF65-F5344CB8AC3E}">
        <p14:creationId xmlns:p14="http://schemas.microsoft.com/office/powerpoint/2010/main" val="16288726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Maldef</a:t>
            </a:r>
            <a:r>
              <a:rPr lang="en-US" dirty="0" smtClean="0"/>
              <a:t> BOS 3</a:t>
            </a:r>
            <a:endParaRPr lang="en-US" dirty="0"/>
          </a:p>
        </p:txBody>
      </p:sp>
      <p:sp>
        <p:nvSpPr>
          <p:cNvPr id="5" name="Content Placeholder 4"/>
          <p:cNvSpPr>
            <a:spLocks noGrp="1"/>
          </p:cNvSpPr>
          <p:nvPr>
            <p:ph sz="half" idx="2"/>
          </p:nvPr>
        </p:nvSpPr>
        <p:spPr/>
        <p:txBody>
          <a:bodyPr>
            <a:normAutofit fontScale="55000" lnSpcReduction="20000"/>
          </a:bodyPr>
          <a:lstStyle/>
          <a:p>
            <a:r>
              <a:rPr lang="fr-FR" b="1" dirty="0"/>
              <a:t>Total Population: </a:t>
            </a:r>
            <a:r>
              <a:rPr lang="fr-FR" dirty="0" smtClean="0"/>
              <a:t>1,993,807</a:t>
            </a:r>
          </a:p>
          <a:p>
            <a:r>
              <a:rPr lang="fr-FR" b="1" dirty="0" err="1" smtClean="0"/>
              <a:t>Deviation</a:t>
            </a:r>
            <a:r>
              <a:rPr lang="fr-FR" b="1" dirty="0"/>
              <a:t>: </a:t>
            </a:r>
            <a:r>
              <a:rPr lang="fr-FR" dirty="0"/>
              <a:t>-</a:t>
            </a:r>
            <a:r>
              <a:rPr lang="fr-FR" dirty="0" smtClean="0"/>
              <a:t>15,781</a:t>
            </a:r>
          </a:p>
          <a:p>
            <a:r>
              <a:rPr lang="fr-FR" b="1" dirty="0" smtClean="0"/>
              <a:t>%</a:t>
            </a:r>
            <a:r>
              <a:rPr lang="fr-FR" b="1" dirty="0" err="1" smtClean="0"/>
              <a:t>Deviation</a:t>
            </a:r>
            <a:r>
              <a:rPr lang="fr-FR" b="1" dirty="0"/>
              <a:t>: </a:t>
            </a:r>
            <a:r>
              <a:rPr lang="fr-FR" dirty="0" smtClean="0"/>
              <a:t>-0.79%</a:t>
            </a:r>
            <a:endParaRPr lang="fr-FR" dirty="0"/>
          </a:p>
          <a:p>
            <a:r>
              <a:rPr lang="fr-FR" b="1" dirty="0"/>
              <a:t>%Latino CVAP: </a:t>
            </a:r>
            <a:r>
              <a:rPr lang="fr-FR" b="1" dirty="0" smtClean="0"/>
              <a:t>57.55</a:t>
            </a:r>
            <a:r>
              <a:rPr lang="fr-FR" dirty="0" smtClean="0"/>
              <a:t>%</a:t>
            </a:r>
            <a:endParaRPr lang="fr-FR" dirty="0"/>
          </a:p>
          <a:p>
            <a:r>
              <a:rPr lang="fr-FR" b="1" dirty="0"/>
              <a:t>%Black CVAP-DOJ: </a:t>
            </a:r>
            <a:r>
              <a:rPr lang="fr-FR" b="1" dirty="0" smtClean="0"/>
              <a:t>5.47</a:t>
            </a:r>
            <a:r>
              <a:rPr lang="fr-FR" dirty="0" smtClean="0"/>
              <a:t>%</a:t>
            </a:r>
            <a:endParaRPr lang="fr-FR" dirty="0"/>
          </a:p>
          <a:p>
            <a:r>
              <a:rPr lang="fr-FR" b="1" dirty="0"/>
              <a:t>%Asian CVAP-DOJ: </a:t>
            </a:r>
            <a:r>
              <a:rPr lang="fr-FR" b="1" dirty="0" smtClean="0"/>
              <a:t>12.84</a:t>
            </a:r>
            <a:r>
              <a:rPr lang="fr-FR" dirty="0" smtClean="0"/>
              <a:t>%</a:t>
            </a:r>
            <a:endParaRPr lang="fr-FR" dirty="0"/>
          </a:p>
          <a:p>
            <a:r>
              <a:rPr lang="fr-FR" b="1" dirty="0"/>
              <a:t>%Native American CVAP-DOJ: </a:t>
            </a:r>
            <a:r>
              <a:rPr lang="fr-FR" b="1" dirty="0" smtClean="0"/>
              <a:t>0.56</a:t>
            </a:r>
            <a:r>
              <a:rPr lang="fr-FR" dirty="0" smtClean="0"/>
              <a:t>%</a:t>
            </a:r>
            <a:endParaRPr lang="fr-FR" dirty="0"/>
          </a:p>
          <a:p>
            <a:r>
              <a:rPr lang="fr-FR" b="1" dirty="0"/>
              <a:t>%NL-White CVAP: </a:t>
            </a:r>
            <a:r>
              <a:rPr lang="fr-FR" b="1" dirty="0" smtClean="0"/>
              <a:t>22.99</a:t>
            </a:r>
            <a:r>
              <a:rPr lang="fr-FR" dirty="0" smtClean="0"/>
              <a:t>%</a:t>
            </a:r>
            <a:endParaRPr lang="fr-FR" dirty="0"/>
          </a:p>
          <a:p>
            <a:endParaRPr lang="fr-FR" dirty="0"/>
          </a:p>
          <a:p>
            <a:r>
              <a:rPr lang="en-US" b="1" dirty="0"/>
              <a:t>Latino </a:t>
            </a:r>
            <a:r>
              <a:rPr lang="en-US" b="1" dirty="0" smtClean="0"/>
              <a:t>Majority District</a:t>
            </a:r>
          </a:p>
          <a:p>
            <a:r>
              <a:rPr lang="en-US" b="1" dirty="0" smtClean="0"/>
              <a:t>NEW Latino Opportunity District</a:t>
            </a:r>
            <a:endParaRPr lang="en-US" b="1" dirty="0"/>
          </a:p>
          <a:p>
            <a:endParaRPr lang="en-US" b="1" dirty="0"/>
          </a:p>
          <a:p>
            <a:r>
              <a:rPr lang="en-US" b="1" dirty="0" smtClean="0"/>
              <a:t>Cities/Communities: </a:t>
            </a:r>
          </a:p>
          <a:p>
            <a:pPr lvl="1"/>
            <a:r>
              <a:rPr lang="en-US" b="1" dirty="0" smtClean="0"/>
              <a:t>East San Fernando Valley, Burbank (Neighborhood Councils east of I-5 whole)</a:t>
            </a:r>
          </a:p>
          <a:p>
            <a:pPr lvl="1"/>
            <a:r>
              <a:rPr lang="en-US" b="1" dirty="0" smtClean="0"/>
              <a:t>Northeast Los Angeles City</a:t>
            </a:r>
          </a:p>
          <a:p>
            <a:pPr lvl="1"/>
            <a:r>
              <a:rPr lang="en-US" b="1" dirty="0" smtClean="0"/>
              <a:t>East Los Angeles and Southeast Cites</a:t>
            </a:r>
          </a:p>
          <a:p>
            <a:pPr lvl="1"/>
            <a:r>
              <a:rPr lang="en-US" b="1" dirty="0" smtClean="0"/>
              <a:t>“The I-5 Freeway” District</a:t>
            </a:r>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spTree>
    <p:extLst>
      <p:ext uri="{BB962C8B-B14F-4D97-AF65-F5344CB8AC3E}">
        <p14:creationId xmlns:p14="http://schemas.microsoft.com/office/powerpoint/2010/main" val="3070336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3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648200" y="6030342"/>
            <a:ext cx="3988279" cy="553998"/>
          </a:xfrm>
          <a:prstGeom prst="rect">
            <a:avLst/>
          </a:prstGeom>
          <a:noFill/>
        </p:spPr>
        <p:txBody>
          <a:bodyPr wrap="square" rtlCol="0">
            <a:spAutoFit/>
          </a:bodyPr>
          <a:lstStyle/>
          <a:p>
            <a:r>
              <a:rPr lang="en-US" sz="1000" dirty="0" smtClean="0"/>
              <a:t>Northeast LA whole.  Koreatown, Pico Union, and Westlake MacArthur Park united.  Asian enclaves of Koreatown, Thai Town, Chinatown, </a:t>
            </a:r>
            <a:r>
              <a:rPr lang="en-US" sz="1000" dirty="0" err="1" smtClean="0"/>
              <a:t>Filipinotown</a:t>
            </a:r>
            <a:r>
              <a:rPr lang="en-US" sz="1000" dirty="0" smtClean="0"/>
              <a:t>, and Little Tokyo united. </a:t>
            </a:r>
            <a:endParaRPr lang="en-US" sz="1000" dirty="0"/>
          </a:p>
        </p:txBody>
      </p:sp>
      <p:sp>
        <p:nvSpPr>
          <p:cNvPr id="10" name="TextBox 9"/>
          <p:cNvSpPr txBox="1"/>
          <p:nvPr/>
        </p:nvSpPr>
        <p:spPr>
          <a:xfrm>
            <a:off x="475771" y="6043684"/>
            <a:ext cx="3988279" cy="553998"/>
          </a:xfrm>
          <a:prstGeom prst="rect">
            <a:avLst/>
          </a:prstGeom>
          <a:noFill/>
        </p:spPr>
        <p:txBody>
          <a:bodyPr wrap="square" rtlCol="0">
            <a:spAutoFit/>
          </a:bodyPr>
          <a:lstStyle/>
          <a:p>
            <a:r>
              <a:rPr lang="en-US" sz="1000" dirty="0" smtClean="0"/>
              <a:t>Northeast San Fernando Valley whole, using I-405 and Neighborhood Council boundaries.  Burbank added for contiguity, but it also has some COI with North Hollywood.  </a:t>
            </a:r>
            <a:endParaRPr lang="en-US" sz="1000" dirty="0"/>
          </a:p>
        </p:txBody>
      </p:sp>
    </p:spTree>
    <p:extLst>
      <p:ext uri="{BB962C8B-B14F-4D97-AF65-F5344CB8AC3E}">
        <p14:creationId xmlns:p14="http://schemas.microsoft.com/office/powerpoint/2010/main" val="4727949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3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sp>
        <p:nvSpPr>
          <p:cNvPr id="3" name="Content Placeholder 2"/>
          <p:cNvSpPr>
            <a:spLocks noGrp="1"/>
          </p:cNvSpPr>
          <p:nvPr>
            <p:ph sz="half" idx="2"/>
          </p:nvPr>
        </p:nvSpPr>
        <p:spPr/>
        <p:txBody>
          <a:bodyPr/>
          <a:lstStyle/>
          <a:p>
            <a:endParaRPr lang="en-US"/>
          </a:p>
        </p:txBody>
      </p:sp>
      <p:sp>
        <p:nvSpPr>
          <p:cNvPr id="9" name="TextBox 8"/>
          <p:cNvSpPr txBox="1"/>
          <p:nvPr/>
        </p:nvSpPr>
        <p:spPr>
          <a:xfrm>
            <a:off x="475771" y="6043684"/>
            <a:ext cx="3988279" cy="246221"/>
          </a:xfrm>
          <a:prstGeom prst="rect">
            <a:avLst/>
          </a:prstGeom>
          <a:noFill/>
        </p:spPr>
        <p:txBody>
          <a:bodyPr wrap="square" rtlCol="0">
            <a:spAutoFit/>
          </a:bodyPr>
          <a:lstStyle/>
          <a:p>
            <a:r>
              <a:rPr lang="en-US" sz="1000" dirty="0" smtClean="0"/>
              <a:t>All Southeast cities united, along with East Los Angeles</a:t>
            </a:r>
            <a:endParaRPr lang="en-US" sz="1000" dirty="0"/>
          </a:p>
        </p:txBody>
      </p:sp>
    </p:spTree>
    <p:extLst>
      <p:ext uri="{BB962C8B-B14F-4D97-AF65-F5344CB8AC3E}">
        <p14:creationId xmlns:p14="http://schemas.microsoft.com/office/powerpoint/2010/main" val="3771073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Maldef</a:t>
            </a:r>
            <a:r>
              <a:rPr lang="en-US" dirty="0" smtClean="0"/>
              <a:t> BOS 4</a:t>
            </a:r>
            <a:endParaRPr lang="en-US" dirty="0"/>
          </a:p>
        </p:txBody>
      </p:sp>
      <p:sp>
        <p:nvSpPr>
          <p:cNvPr id="5" name="Content Placeholder 4"/>
          <p:cNvSpPr>
            <a:spLocks noGrp="1"/>
          </p:cNvSpPr>
          <p:nvPr>
            <p:ph sz="half" idx="2"/>
          </p:nvPr>
        </p:nvSpPr>
        <p:spPr/>
        <p:txBody>
          <a:bodyPr>
            <a:normAutofit fontScale="55000" lnSpcReduction="20000"/>
          </a:bodyPr>
          <a:lstStyle/>
          <a:p>
            <a:r>
              <a:rPr lang="fr-FR" b="1" dirty="0"/>
              <a:t>Total Population: </a:t>
            </a:r>
            <a:r>
              <a:rPr lang="fr-FR" dirty="0" smtClean="0"/>
              <a:t>2,033,011</a:t>
            </a:r>
          </a:p>
          <a:p>
            <a:r>
              <a:rPr lang="fr-FR" b="1" dirty="0" err="1" smtClean="0"/>
              <a:t>Deviation</a:t>
            </a:r>
            <a:r>
              <a:rPr lang="fr-FR" b="1" dirty="0"/>
              <a:t>: </a:t>
            </a:r>
            <a:r>
              <a:rPr lang="fr-FR" dirty="0" smtClean="0"/>
              <a:t>23,423</a:t>
            </a:r>
          </a:p>
          <a:p>
            <a:r>
              <a:rPr lang="fr-FR" b="1" dirty="0" smtClean="0"/>
              <a:t>%</a:t>
            </a:r>
            <a:r>
              <a:rPr lang="fr-FR" b="1" dirty="0" err="1" smtClean="0"/>
              <a:t>Deviation</a:t>
            </a:r>
            <a:r>
              <a:rPr lang="fr-FR" b="1" dirty="0"/>
              <a:t>: </a:t>
            </a:r>
            <a:r>
              <a:rPr lang="fr-FR" dirty="0" smtClean="0"/>
              <a:t>+1.17%</a:t>
            </a:r>
            <a:endParaRPr lang="fr-FR" dirty="0"/>
          </a:p>
          <a:p>
            <a:r>
              <a:rPr lang="fr-FR" b="1" dirty="0"/>
              <a:t>%Latino CVAP: </a:t>
            </a:r>
            <a:r>
              <a:rPr lang="fr-FR" dirty="0" smtClean="0"/>
              <a:t>18.50%</a:t>
            </a:r>
            <a:endParaRPr lang="fr-FR" dirty="0"/>
          </a:p>
          <a:p>
            <a:r>
              <a:rPr lang="fr-FR" b="1" dirty="0"/>
              <a:t>%Black CVAP-DOJ: </a:t>
            </a:r>
            <a:r>
              <a:rPr lang="fr-FR" dirty="0" smtClean="0"/>
              <a:t>5.51%</a:t>
            </a:r>
            <a:endParaRPr lang="fr-FR" dirty="0"/>
          </a:p>
          <a:p>
            <a:r>
              <a:rPr lang="fr-FR" b="1" dirty="0"/>
              <a:t>%Asian CVAP-DOJ: </a:t>
            </a:r>
            <a:r>
              <a:rPr lang="fr-FR" dirty="0" smtClean="0"/>
              <a:t>12.67%</a:t>
            </a:r>
            <a:endParaRPr lang="fr-FR" dirty="0"/>
          </a:p>
          <a:p>
            <a:r>
              <a:rPr lang="fr-FR" b="1" dirty="0"/>
              <a:t>%Native American CVAP-DOJ: </a:t>
            </a:r>
            <a:r>
              <a:rPr lang="fr-FR" dirty="0" smtClean="0"/>
              <a:t>0.66%</a:t>
            </a:r>
            <a:endParaRPr lang="fr-FR" dirty="0"/>
          </a:p>
          <a:p>
            <a:r>
              <a:rPr lang="fr-FR" b="1" dirty="0"/>
              <a:t>%NL-White CVAP: </a:t>
            </a:r>
            <a:r>
              <a:rPr lang="fr-FR" dirty="0" smtClean="0"/>
              <a:t>62.02%</a:t>
            </a:r>
            <a:endParaRPr lang="fr-FR" dirty="0"/>
          </a:p>
          <a:p>
            <a:pPr marL="114300" indent="0">
              <a:buNone/>
            </a:pPr>
            <a:endParaRPr lang="en-US" b="1" dirty="0"/>
          </a:p>
          <a:p>
            <a:r>
              <a:rPr lang="en-US" b="1" dirty="0" smtClean="0"/>
              <a:t>Cities/Communities: </a:t>
            </a:r>
          </a:p>
          <a:p>
            <a:pPr lvl="1"/>
            <a:r>
              <a:rPr lang="en-US" b="1" dirty="0" smtClean="0"/>
              <a:t>West San Fernando Valley and West County</a:t>
            </a:r>
          </a:p>
          <a:p>
            <a:pPr lvl="1"/>
            <a:r>
              <a:rPr lang="en-US" b="1" dirty="0" smtClean="0"/>
              <a:t>Coastal Communities/Cities</a:t>
            </a:r>
          </a:p>
          <a:p>
            <a:pPr lvl="1"/>
            <a:r>
              <a:rPr lang="en-US" b="1" dirty="0" smtClean="0"/>
              <a:t>Palos Verdes Peninsula</a:t>
            </a:r>
            <a:endParaRPr lang="en-US" b="1" dirty="0"/>
          </a:p>
          <a:p>
            <a:pPr lvl="1"/>
            <a:r>
              <a:rPr lang="en-US" b="1" dirty="0" smtClean="0"/>
              <a:t>San Pedro and Southeast Long Beach</a:t>
            </a:r>
          </a:p>
          <a:p>
            <a:pPr lvl="1"/>
            <a:r>
              <a:rPr lang="en-US" b="1" dirty="0" smtClean="0"/>
              <a:t>Catalina Island</a:t>
            </a:r>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spTree>
    <p:extLst>
      <p:ext uri="{BB962C8B-B14F-4D97-AF65-F5344CB8AC3E}">
        <p14:creationId xmlns:p14="http://schemas.microsoft.com/office/powerpoint/2010/main" val="5968766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4 Detail</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75771" y="6043684"/>
            <a:ext cx="3988279" cy="400110"/>
          </a:xfrm>
          <a:prstGeom prst="rect">
            <a:avLst/>
          </a:prstGeom>
          <a:noFill/>
        </p:spPr>
        <p:txBody>
          <a:bodyPr wrap="square" rtlCol="0">
            <a:spAutoFit/>
          </a:bodyPr>
          <a:lstStyle/>
          <a:p>
            <a:r>
              <a:rPr lang="en-US" sz="1000" dirty="0" smtClean="0"/>
              <a:t>West San Fernando Valley united, using Los Angeles City Neighborhood Council boundaries. </a:t>
            </a:r>
            <a:endParaRPr lang="en-US" sz="1000" dirty="0"/>
          </a:p>
        </p:txBody>
      </p:sp>
      <p:sp>
        <p:nvSpPr>
          <p:cNvPr id="10" name="TextBox 9"/>
          <p:cNvSpPr txBox="1"/>
          <p:nvPr/>
        </p:nvSpPr>
        <p:spPr>
          <a:xfrm>
            <a:off x="4648200" y="6030342"/>
            <a:ext cx="3988279" cy="246221"/>
          </a:xfrm>
          <a:prstGeom prst="rect">
            <a:avLst/>
          </a:prstGeom>
          <a:noFill/>
        </p:spPr>
        <p:txBody>
          <a:bodyPr wrap="square" rtlCol="0">
            <a:spAutoFit/>
          </a:bodyPr>
          <a:lstStyle/>
          <a:p>
            <a:r>
              <a:rPr lang="en-US" sz="1000" dirty="0" smtClean="0"/>
              <a:t>Santa Monica Mountains united</a:t>
            </a:r>
            <a:r>
              <a:rPr lang="en-US" sz="1000" dirty="0" smtClean="0"/>
              <a:t>.</a:t>
            </a:r>
            <a:endParaRPr lang="en-US" sz="1000" dirty="0"/>
          </a:p>
        </p:txBody>
      </p:sp>
    </p:spTree>
    <p:extLst>
      <p:ext uri="{BB962C8B-B14F-4D97-AF65-F5344CB8AC3E}">
        <p14:creationId xmlns:p14="http://schemas.microsoft.com/office/powerpoint/2010/main" val="27943237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4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648200" y="6030342"/>
            <a:ext cx="3988279" cy="707886"/>
          </a:xfrm>
          <a:prstGeom prst="rect">
            <a:avLst/>
          </a:prstGeom>
          <a:noFill/>
        </p:spPr>
        <p:txBody>
          <a:bodyPr wrap="square" rtlCol="0">
            <a:spAutoFit/>
          </a:bodyPr>
          <a:lstStyle/>
          <a:p>
            <a:r>
              <a:rPr lang="en-US" sz="1000" dirty="0" smtClean="0"/>
              <a:t>Torrance cut for total population reasons and to respect a key COI given by AAAJ-LA, to keep West Torrance and South Gardena together.  Cut is Hawthorne Blvd and Lomita Blvd, mirroring a recommended division at Congressional level</a:t>
            </a:r>
            <a:endParaRPr lang="en-US" sz="1000" dirty="0"/>
          </a:p>
        </p:txBody>
      </p:sp>
      <p:sp>
        <p:nvSpPr>
          <p:cNvPr id="10" name="TextBox 9"/>
          <p:cNvSpPr txBox="1"/>
          <p:nvPr/>
        </p:nvSpPr>
        <p:spPr>
          <a:xfrm>
            <a:off x="475771" y="6043684"/>
            <a:ext cx="3988279" cy="246221"/>
          </a:xfrm>
          <a:prstGeom prst="rect">
            <a:avLst/>
          </a:prstGeom>
          <a:noFill/>
        </p:spPr>
        <p:txBody>
          <a:bodyPr wrap="square" rtlCol="0">
            <a:spAutoFit/>
          </a:bodyPr>
          <a:lstStyle/>
          <a:p>
            <a:r>
              <a:rPr lang="en-US" sz="1000" dirty="0" smtClean="0"/>
              <a:t>Coastal cities united.</a:t>
            </a:r>
            <a:endParaRPr lang="en-US" sz="1000" dirty="0"/>
          </a:p>
        </p:txBody>
      </p:sp>
    </p:spTree>
    <p:extLst>
      <p:ext uri="{BB962C8B-B14F-4D97-AF65-F5344CB8AC3E}">
        <p14:creationId xmlns:p14="http://schemas.microsoft.com/office/powerpoint/2010/main" val="189266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4 Detail</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pic>
        <p:nvPicPr>
          <p:cNvPr id="10" name="Content Placeholder 9"/>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648200" y="1815084"/>
            <a:ext cx="4038600" cy="4215258"/>
          </a:xfrm>
        </p:spPr>
      </p:pic>
      <p:sp>
        <p:nvSpPr>
          <p:cNvPr id="11" name="TextBox 10"/>
          <p:cNvSpPr txBox="1"/>
          <p:nvPr/>
        </p:nvSpPr>
        <p:spPr>
          <a:xfrm>
            <a:off x="4648200" y="6197572"/>
            <a:ext cx="3988279" cy="400110"/>
          </a:xfrm>
          <a:prstGeom prst="rect">
            <a:avLst/>
          </a:prstGeom>
          <a:noFill/>
        </p:spPr>
        <p:txBody>
          <a:bodyPr wrap="square" rtlCol="0">
            <a:spAutoFit/>
          </a:bodyPr>
          <a:lstStyle/>
          <a:p>
            <a:r>
              <a:rPr lang="en-US" sz="1000" dirty="0" smtClean="0"/>
              <a:t>Long Beach cut for total population and Voting Rights Act consideration. </a:t>
            </a:r>
            <a:endParaRPr lang="en-US" sz="1000" dirty="0"/>
          </a:p>
        </p:txBody>
      </p:sp>
    </p:spTree>
    <p:extLst>
      <p:ext uri="{BB962C8B-B14F-4D97-AF65-F5344CB8AC3E}">
        <p14:creationId xmlns:p14="http://schemas.microsoft.com/office/powerpoint/2010/main" val="260069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Maldef</a:t>
            </a:r>
            <a:r>
              <a:rPr lang="en-US" dirty="0" smtClean="0"/>
              <a:t> BOS 5</a:t>
            </a:r>
            <a:endParaRPr lang="en-US" dirty="0"/>
          </a:p>
        </p:txBody>
      </p:sp>
      <p:sp>
        <p:nvSpPr>
          <p:cNvPr id="5" name="Content Placeholder 4"/>
          <p:cNvSpPr>
            <a:spLocks noGrp="1"/>
          </p:cNvSpPr>
          <p:nvPr>
            <p:ph sz="half" idx="2"/>
          </p:nvPr>
        </p:nvSpPr>
        <p:spPr/>
        <p:txBody>
          <a:bodyPr>
            <a:normAutofit fontScale="55000" lnSpcReduction="20000"/>
          </a:bodyPr>
          <a:lstStyle/>
          <a:p>
            <a:r>
              <a:rPr lang="fr-FR" b="1" dirty="0"/>
              <a:t>Total Population: </a:t>
            </a:r>
            <a:r>
              <a:rPr lang="fr-FR" dirty="0" smtClean="0"/>
              <a:t>1,993,040</a:t>
            </a:r>
          </a:p>
          <a:p>
            <a:r>
              <a:rPr lang="fr-FR" b="1" dirty="0" err="1" smtClean="0"/>
              <a:t>Deviation</a:t>
            </a:r>
            <a:r>
              <a:rPr lang="fr-FR" b="1" dirty="0"/>
              <a:t>: </a:t>
            </a:r>
            <a:r>
              <a:rPr lang="fr-FR" dirty="0"/>
              <a:t>-</a:t>
            </a:r>
            <a:r>
              <a:rPr lang="fr-FR" dirty="0" smtClean="0"/>
              <a:t>16,548</a:t>
            </a:r>
          </a:p>
          <a:p>
            <a:r>
              <a:rPr lang="fr-FR" b="1" dirty="0" smtClean="0"/>
              <a:t>%</a:t>
            </a:r>
            <a:r>
              <a:rPr lang="fr-FR" b="1" dirty="0" err="1" smtClean="0"/>
              <a:t>Deviation</a:t>
            </a:r>
            <a:r>
              <a:rPr lang="fr-FR" b="1" dirty="0"/>
              <a:t>: </a:t>
            </a:r>
            <a:r>
              <a:rPr lang="fr-FR" dirty="0" smtClean="0"/>
              <a:t>-0.82%</a:t>
            </a:r>
            <a:endParaRPr lang="fr-FR" dirty="0"/>
          </a:p>
          <a:p>
            <a:r>
              <a:rPr lang="fr-FR" b="1" dirty="0"/>
              <a:t>%Latino CVAP: </a:t>
            </a:r>
            <a:r>
              <a:rPr lang="fr-FR" dirty="0" smtClean="0"/>
              <a:t>29.59%</a:t>
            </a:r>
            <a:endParaRPr lang="fr-FR" dirty="0"/>
          </a:p>
          <a:p>
            <a:r>
              <a:rPr lang="fr-FR" b="1" dirty="0"/>
              <a:t>%Black CVAP-DOJ: </a:t>
            </a:r>
            <a:r>
              <a:rPr lang="fr-FR" dirty="0" smtClean="0"/>
              <a:t>6.99%</a:t>
            </a:r>
            <a:endParaRPr lang="fr-FR" dirty="0"/>
          </a:p>
          <a:p>
            <a:r>
              <a:rPr lang="fr-FR" b="1" dirty="0"/>
              <a:t>%Asian CVAP-DOJ: </a:t>
            </a:r>
            <a:r>
              <a:rPr lang="fr-FR" dirty="0" smtClean="0"/>
              <a:t>24.33%</a:t>
            </a:r>
            <a:endParaRPr lang="fr-FR" dirty="0"/>
          </a:p>
          <a:p>
            <a:r>
              <a:rPr lang="fr-FR" b="1" dirty="0"/>
              <a:t>%Native American CVAP-DOJ: </a:t>
            </a:r>
            <a:r>
              <a:rPr lang="fr-FR" dirty="0" smtClean="0"/>
              <a:t>0.68%</a:t>
            </a:r>
            <a:endParaRPr lang="fr-FR" dirty="0"/>
          </a:p>
          <a:p>
            <a:r>
              <a:rPr lang="fr-FR" b="1" dirty="0"/>
              <a:t>%NL-White CVAP: </a:t>
            </a:r>
            <a:r>
              <a:rPr lang="fr-FR" dirty="0" smtClean="0"/>
              <a:t>37.72%</a:t>
            </a:r>
          </a:p>
          <a:p>
            <a:endParaRPr lang="fr-FR" dirty="0"/>
          </a:p>
          <a:p>
            <a:r>
              <a:rPr lang="fr-FR" b="1" dirty="0" smtClean="0"/>
              <a:t>Latino Influence District</a:t>
            </a:r>
          </a:p>
          <a:p>
            <a:r>
              <a:rPr lang="fr-FR" b="1" dirty="0" smtClean="0"/>
              <a:t>Asian Influence District</a:t>
            </a:r>
            <a:endParaRPr lang="fr-FR" b="1" dirty="0"/>
          </a:p>
          <a:p>
            <a:pPr marL="114300" indent="0">
              <a:buNone/>
            </a:pPr>
            <a:endParaRPr lang="en-US" b="1" dirty="0"/>
          </a:p>
          <a:p>
            <a:r>
              <a:rPr lang="en-US" b="1" dirty="0" smtClean="0"/>
              <a:t>Cities/Communities: </a:t>
            </a:r>
          </a:p>
          <a:p>
            <a:pPr lvl="1"/>
            <a:r>
              <a:rPr lang="en-US" b="1" dirty="0" smtClean="0"/>
              <a:t>Antelope Valley</a:t>
            </a:r>
          </a:p>
          <a:p>
            <a:pPr lvl="1"/>
            <a:r>
              <a:rPr lang="en-US" b="1" dirty="0" smtClean="0"/>
              <a:t>Santa Clarita, Tujunga/Sunland</a:t>
            </a:r>
          </a:p>
          <a:p>
            <a:pPr lvl="1"/>
            <a:r>
              <a:rPr lang="en-US" b="1" dirty="0" smtClean="0"/>
              <a:t>Glendale, Pasadena</a:t>
            </a:r>
          </a:p>
          <a:p>
            <a:pPr lvl="1"/>
            <a:r>
              <a:rPr lang="en-US" b="1" dirty="0" smtClean="0"/>
              <a:t>West San Gabriel Valley</a:t>
            </a:r>
          </a:p>
          <a:p>
            <a:pPr lvl="1"/>
            <a:r>
              <a:rPr lang="en-US" b="1" dirty="0" smtClean="0"/>
              <a:t>Southeast San Gabriel Valley</a:t>
            </a:r>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25450" y="1815084"/>
            <a:ext cx="4038600" cy="4215258"/>
          </a:xfrm>
        </p:spPr>
      </p:pic>
    </p:spTree>
    <p:extLst>
      <p:ext uri="{BB962C8B-B14F-4D97-AF65-F5344CB8AC3E}">
        <p14:creationId xmlns:p14="http://schemas.microsoft.com/office/powerpoint/2010/main" val="26477242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5 Detail</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9" name="TextBox 8"/>
          <p:cNvSpPr txBox="1"/>
          <p:nvPr/>
        </p:nvSpPr>
        <p:spPr>
          <a:xfrm>
            <a:off x="475771" y="6043684"/>
            <a:ext cx="3988279" cy="246221"/>
          </a:xfrm>
          <a:prstGeom prst="rect">
            <a:avLst/>
          </a:prstGeom>
          <a:noFill/>
        </p:spPr>
        <p:txBody>
          <a:bodyPr wrap="square" rtlCol="0">
            <a:spAutoFit/>
          </a:bodyPr>
          <a:lstStyle/>
          <a:p>
            <a:r>
              <a:rPr lang="en-US" sz="1000" dirty="0" smtClean="0"/>
              <a:t>Antelope Valley united</a:t>
            </a:r>
            <a:endParaRPr lang="en-US" sz="1000" dirty="0"/>
          </a:p>
        </p:txBody>
      </p:sp>
      <p:sp>
        <p:nvSpPr>
          <p:cNvPr id="10" name="TextBox 9"/>
          <p:cNvSpPr txBox="1"/>
          <p:nvPr/>
        </p:nvSpPr>
        <p:spPr>
          <a:xfrm>
            <a:off x="4556464" y="6011429"/>
            <a:ext cx="3988279" cy="400110"/>
          </a:xfrm>
          <a:prstGeom prst="rect">
            <a:avLst/>
          </a:prstGeom>
          <a:noFill/>
        </p:spPr>
        <p:txBody>
          <a:bodyPr wrap="square" rtlCol="0">
            <a:spAutoFit/>
          </a:bodyPr>
          <a:lstStyle/>
          <a:p>
            <a:r>
              <a:rPr lang="en-US" sz="1000" dirty="0" smtClean="0"/>
              <a:t>I-210 freeway, via Tujunga/Sunland, provides some contiguity to the Santa Clarita and Antelope Valleys</a:t>
            </a:r>
            <a:endParaRPr lang="en-US" sz="1000" dirty="0"/>
          </a:p>
        </p:txBody>
      </p:sp>
    </p:spTree>
    <p:extLst>
      <p:ext uri="{BB962C8B-B14F-4D97-AF65-F5344CB8AC3E}">
        <p14:creationId xmlns:p14="http://schemas.microsoft.com/office/powerpoint/2010/main" val="996138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MALDEF in California</a:t>
            </a:r>
          </a:p>
        </p:txBody>
      </p:sp>
      <p:sp>
        <p:nvSpPr>
          <p:cNvPr id="3" name="Content Placeholder 2"/>
          <p:cNvSpPr>
            <a:spLocks noGrp="1"/>
          </p:cNvSpPr>
          <p:nvPr>
            <p:ph idx="1"/>
          </p:nvPr>
        </p:nvSpPr>
        <p:spPr/>
        <p:txBody>
          <a:bodyPr/>
          <a:lstStyle/>
          <a:p>
            <a:r>
              <a:rPr lang="en-US" dirty="0"/>
              <a:t>Community Education – Co-Hosted 16 workshops</a:t>
            </a:r>
          </a:p>
          <a:p>
            <a:pPr lvl="1"/>
            <a:r>
              <a:rPr lang="en-US" dirty="0"/>
              <a:t>Redistricting 101, How to Participate, and Community of Interest exercises</a:t>
            </a:r>
          </a:p>
          <a:p>
            <a:pPr lvl="1"/>
            <a:r>
              <a:rPr lang="en-US" dirty="0"/>
              <a:t>Received input to inform mapping</a:t>
            </a:r>
          </a:p>
          <a:p>
            <a:pPr lvl="1"/>
            <a:endParaRPr lang="en-US" dirty="0"/>
          </a:p>
          <a:p>
            <a:r>
              <a:rPr lang="en-US" dirty="0"/>
              <a:t>Community Technical Assistance</a:t>
            </a:r>
          </a:p>
          <a:p>
            <a:pPr lvl="1"/>
            <a:r>
              <a:rPr lang="en-US" dirty="0"/>
              <a:t>Provide mapping support or map analysis</a:t>
            </a:r>
          </a:p>
          <a:p>
            <a:pPr lvl="1"/>
            <a:endParaRPr lang="en-US" dirty="0"/>
          </a:p>
          <a:p>
            <a:r>
              <a:rPr lang="en-US" dirty="0"/>
              <a:t>Multiple Collaborations</a:t>
            </a:r>
          </a:p>
          <a:p>
            <a:pPr lvl="1"/>
            <a:r>
              <a:rPr lang="en-US" dirty="0"/>
              <a:t>Unity Mapping Table</a:t>
            </a:r>
          </a:p>
          <a:p>
            <a:pPr lvl="1"/>
            <a:r>
              <a:rPr lang="en-US" dirty="0"/>
              <a:t>Redistricting CA</a:t>
            </a:r>
          </a:p>
          <a:p>
            <a:pPr lvl="1"/>
            <a:r>
              <a:rPr lang="en-US" dirty="0"/>
              <a:t>Various Local Partnerships</a:t>
            </a:r>
          </a:p>
        </p:txBody>
      </p:sp>
    </p:spTree>
    <p:extLst>
      <p:ext uri="{BB962C8B-B14F-4D97-AF65-F5344CB8AC3E}">
        <p14:creationId xmlns:p14="http://schemas.microsoft.com/office/powerpoint/2010/main" val="29435414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MALDEF BOS 5 Detail</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25450" y="1815084"/>
            <a:ext cx="4038600" cy="4215258"/>
          </a:xfrm>
        </p:spPr>
      </p:pic>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15084"/>
            <a:ext cx="4038600" cy="4215258"/>
          </a:xfrm>
        </p:spPr>
      </p:pic>
      <p:sp>
        <p:nvSpPr>
          <p:cNvPr id="11" name="TextBox 10"/>
          <p:cNvSpPr txBox="1"/>
          <p:nvPr/>
        </p:nvSpPr>
        <p:spPr>
          <a:xfrm>
            <a:off x="475771" y="6043684"/>
            <a:ext cx="3988279" cy="400110"/>
          </a:xfrm>
          <a:prstGeom prst="rect">
            <a:avLst/>
          </a:prstGeom>
          <a:noFill/>
        </p:spPr>
        <p:txBody>
          <a:bodyPr wrap="square" rtlCol="0">
            <a:spAutoFit/>
          </a:bodyPr>
          <a:lstStyle/>
          <a:p>
            <a:r>
              <a:rPr lang="en-US" sz="1000" dirty="0" smtClean="0"/>
              <a:t>West San Gabriel Valley united with Hacienda Heights to Diamond Bar Asian communities to make an Asian influence district. </a:t>
            </a:r>
            <a:endParaRPr lang="en-US" sz="1000" dirty="0"/>
          </a:p>
        </p:txBody>
      </p:sp>
    </p:spTree>
    <p:extLst>
      <p:ext uri="{BB962C8B-B14F-4D97-AF65-F5344CB8AC3E}">
        <p14:creationId xmlns:p14="http://schemas.microsoft.com/office/powerpoint/2010/main" val="1550991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Thank You FROM TEAM MALDEF</a:t>
            </a:r>
          </a:p>
        </p:txBody>
      </p:sp>
      <p:sp>
        <p:nvSpPr>
          <p:cNvPr id="7" name="Content Placeholder 6"/>
          <p:cNvSpPr>
            <a:spLocks noGrp="1"/>
          </p:cNvSpPr>
          <p:nvPr>
            <p:ph idx="1"/>
          </p:nvPr>
        </p:nvSpPr>
        <p:spPr/>
        <p:txBody>
          <a:bodyPr/>
          <a:lstStyle/>
          <a:p>
            <a:pPr marL="114300" indent="0" algn="ctr">
              <a:buNone/>
            </a:pPr>
            <a:r>
              <a:rPr lang="en-US" sz="1200" dirty="0"/>
              <a:t>Steven A. Ochoa</a:t>
            </a:r>
          </a:p>
          <a:p>
            <a:pPr marL="114300" indent="0" algn="ctr">
              <a:buNone/>
            </a:pPr>
            <a:r>
              <a:rPr lang="en-US" sz="1200" dirty="0"/>
              <a:t>National Redistricting Coordinator</a:t>
            </a:r>
          </a:p>
          <a:p>
            <a:pPr marL="114300" indent="0" algn="ctr">
              <a:buNone/>
            </a:pPr>
            <a:r>
              <a:rPr lang="en-US" sz="1200" dirty="0">
                <a:hlinkClick r:id="rId2"/>
              </a:rPr>
              <a:t>sochoa@maldef.org</a:t>
            </a:r>
            <a:r>
              <a:rPr lang="en-US" sz="1200" dirty="0"/>
              <a:t> </a:t>
            </a:r>
          </a:p>
          <a:p>
            <a:pPr marL="114300" indent="0" algn="ctr">
              <a:buNone/>
            </a:pPr>
            <a:endParaRPr lang="en-US" sz="1200" dirty="0"/>
          </a:p>
          <a:p>
            <a:pPr marL="114300" indent="0" algn="ctr">
              <a:buNone/>
            </a:pPr>
            <a:r>
              <a:rPr lang="en-US" sz="1200" dirty="0"/>
              <a:t>Kathy Ramirez</a:t>
            </a:r>
          </a:p>
          <a:p>
            <a:pPr marL="114300" indent="0" algn="ctr">
              <a:buNone/>
            </a:pPr>
            <a:r>
              <a:rPr lang="en-US" sz="1200" dirty="0"/>
              <a:t>Western Redistricting Coordinator</a:t>
            </a:r>
          </a:p>
          <a:p>
            <a:pPr marL="114300" indent="0" algn="ctr">
              <a:buNone/>
            </a:pPr>
            <a:r>
              <a:rPr lang="en-US" sz="1200" dirty="0">
                <a:hlinkClick r:id="rId3"/>
              </a:rPr>
              <a:t>kramirez@maldef.org</a:t>
            </a:r>
            <a:r>
              <a:rPr lang="en-US" sz="1200" dirty="0"/>
              <a:t> </a:t>
            </a:r>
          </a:p>
          <a:p>
            <a:pPr marL="114300" indent="0" algn="ctr">
              <a:buNone/>
            </a:pPr>
            <a:endParaRPr lang="en-US" sz="1200" dirty="0"/>
          </a:p>
          <a:p>
            <a:pPr marL="114300" indent="0" algn="ctr">
              <a:buNone/>
            </a:pPr>
            <a:r>
              <a:rPr lang="en-US" sz="1200" dirty="0"/>
              <a:t>Mayra Valadez</a:t>
            </a:r>
          </a:p>
          <a:p>
            <a:pPr marL="114300" indent="0" algn="ctr">
              <a:buNone/>
            </a:pPr>
            <a:r>
              <a:rPr lang="en-US" sz="1200" dirty="0"/>
              <a:t>Western Redistricting Coordinator</a:t>
            </a:r>
          </a:p>
          <a:p>
            <a:pPr marL="114300" indent="0" algn="ctr">
              <a:buNone/>
            </a:pPr>
            <a:r>
              <a:rPr lang="en-US" sz="1200" dirty="0">
                <a:hlinkClick r:id="rId4"/>
              </a:rPr>
              <a:t>Mvaladez@maldef.org</a:t>
            </a:r>
            <a:r>
              <a:rPr lang="en-US" sz="1200" dirty="0"/>
              <a:t> </a:t>
            </a:r>
          </a:p>
          <a:p>
            <a:pPr marL="114300" indent="0" algn="ctr">
              <a:buNone/>
            </a:pPr>
            <a:endParaRPr lang="en-US" sz="1200" dirty="0"/>
          </a:p>
          <a:p>
            <a:pPr marL="114300" indent="0" algn="ctr">
              <a:buNone/>
            </a:pPr>
            <a:r>
              <a:rPr lang="en-US" sz="1200" dirty="0"/>
              <a:t>Gabriel Lizardo</a:t>
            </a:r>
          </a:p>
          <a:p>
            <a:pPr marL="114300" indent="0" algn="ctr">
              <a:buNone/>
            </a:pPr>
            <a:r>
              <a:rPr lang="en-US" sz="1200" dirty="0"/>
              <a:t>National Redistricting Program Assistant</a:t>
            </a:r>
          </a:p>
          <a:p>
            <a:pPr marL="114300" indent="0" algn="ctr">
              <a:buNone/>
            </a:pPr>
            <a:r>
              <a:rPr lang="en-US" sz="1200" dirty="0">
                <a:hlinkClick r:id="rId5"/>
              </a:rPr>
              <a:t>Glizardo@maldef.org</a:t>
            </a:r>
            <a:r>
              <a:rPr lang="en-US" sz="1200" dirty="0"/>
              <a:t> </a:t>
            </a:r>
          </a:p>
          <a:p>
            <a:pPr marL="114300" indent="0" algn="ctr">
              <a:buNone/>
            </a:pPr>
            <a:endParaRPr lang="en-US" sz="1200" dirty="0"/>
          </a:p>
          <a:p>
            <a:pPr marL="114300" indent="0" algn="ctr">
              <a:buNone/>
            </a:pPr>
            <a:r>
              <a:rPr lang="en-US" sz="1200" dirty="0"/>
              <a:t>Mexican American Legal Defense and Educational Fund</a:t>
            </a:r>
          </a:p>
          <a:p>
            <a:pPr marL="114300" indent="0" algn="ctr">
              <a:buNone/>
            </a:pPr>
            <a:r>
              <a:rPr lang="en-US" sz="1200" dirty="0"/>
              <a:t>634 S. Spring </a:t>
            </a:r>
            <a:r>
              <a:rPr lang="en-US" sz="1200" dirty="0" smtClean="0"/>
              <a:t>St</a:t>
            </a:r>
            <a:endParaRPr lang="en-US" sz="1200" dirty="0"/>
          </a:p>
          <a:p>
            <a:pPr marL="114300" indent="0" algn="ctr">
              <a:buNone/>
            </a:pPr>
            <a:r>
              <a:rPr lang="en-US" sz="1200" dirty="0"/>
              <a:t>Los Angeles, CA 91724</a:t>
            </a:r>
          </a:p>
          <a:p>
            <a:pPr marL="114300" indent="0" algn="ctr">
              <a:buNone/>
            </a:pPr>
            <a:r>
              <a:rPr lang="en-US" sz="1200" dirty="0"/>
              <a:t>213-629-2512</a:t>
            </a:r>
          </a:p>
          <a:p>
            <a:pPr marL="114300" indent="0" algn="ctr">
              <a:buNone/>
            </a:pPr>
            <a:endParaRPr lang="en-US" dirty="0"/>
          </a:p>
          <a:p>
            <a:pPr marL="114300" indent="0" algn="ctr">
              <a:buNone/>
            </a:pPr>
            <a:endParaRPr lang="en-US" dirty="0"/>
          </a:p>
          <a:p>
            <a:endParaRPr lang="en-US" dirty="0"/>
          </a:p>
        </p:txBody>
      </p:sp>
    </p:spTree>
    <p:extLst>
      <p:ext uri="{BB962C8B-B14F-4D97-AF65-F5344CB8AC3E}">
        <p14:creationId xmlns:p14="http://schemas.microsoft.com/office/powerpoint/2010/main" val="549618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MALDEF Redistricting Principles</a:t>
            </a:r>
          </a:p>
        </p:txBody>
      </p:sp>
      <p:sp>
        <p:nvSpPr>
          <p:cNvPr id="3" name="Content Placeholder 2"/>
          <p:cNvSpPr>
            <a:spLocks noGrp="1"/>
          </p:cNvSpPr>
          <p:nvPr>
            <p:ph idx="1"/>
          </p:nvPr>
        </p:nvSpPr>
        <p:spPr/>
        <p:txBody>
          <a:bodyPr/>
          <a:lstStyle/>
          <a:p>
            <a:pPr>
              <a:buFont typeface="Wingdings" panose="05000000000000000000" pitchFamily="2" charset="2"/>
              <a:buChar char="§"/>
            </a:pPr>
            <a:r>
              <a:rPr lang="en-US" dirty="0"/>
              <a:t>MALDEF Draws With the Following Principles:</a:t>
            </a:r>
          </a:p>
          <a:p>
            <a:pPr lvl="1">
              <a:buFont typeface="Wingdings" panose="05000000000000000000" pitchFamily="2" charset="2"/>
              <a:buChar char="§"/>
            </a:pPr>
            <a:r>
              <a:rPr lang="en-US" dirty="0"/>
              <a:t>Comply with the U.S. Constitution</a:t>
            </a:r>
          </a:p>
          <a:p>
            <a:pPr lvl="1">
              <a:buFont typeface="Wingdings" panose="05000000000000000000" pitchFamily="2" charset="2"/>
              <a:buChar char="§"/>
            </a:pPr>
            <a:r>
              <a:rPr lang="en-US" dirty="0"/>
              <a:t>Comply with the Federal Voting Rights Act</a:t>
            </a:r>
          </a:p>
          <a:p>
            <a:pPr lvl="1">
              <a:buFont typeface="Wingdings" panose="05000000000000000000" pitchFamily="2" charset="2"/>
              <a:buChar char="§"/>
            </a:pPr>
            <a:r>
              <a:rPr lang="en-US" dirty="0"/>
              <a:t>Respect as many Communities of Interests as complying with the law allows</a:t>
            </a:r>
          </a:p>
          <a:p>
            <a:pPr lvl="2">
              <a:buFont typeface="Wingdings" panose="05000000000000000000" pitchFamily="2" charset="2"/>
              <a:buChar char="§"/>
            </a:pPr>
            <a:r>
              <a:rPr lang="en-US" dirty="0"/>
              <a:t>Informed by Workshops and Collaborations</a:t>
            </a:r>
          </a:p>
          <a:p>
            <a:pPr>
              <a:buFont typeface="Wingdings" panose="05000000000000000000" pitchFamily="2" charset="2"/>
              <a:buChar char="§"/>
            </a:pPr>
            <a:endParaRPr lang="en-US" dirty="0"/>
          </a:p>
          <a:p>
            <a:pPr>
              <a:buFont typeface="Wingdings" panose="05000000000000000000" pitchFamily="2" charset="2"/>
              <a:buChar char="§"/>
            </a:pPr>
            <a:r>
              <a:rPr lang="en-US" i="1" dirty="0"/>
              <a:t>If Necessary, Litigate</a:t>
            </a:r>
          </a:p>
        </p:txBody>
      </p:sp>
    </p:spTree>
    <p:extLst>
      <p:ext uri="{BB962C8B-B14F-4D97-AF65-F5344CB8AC3E}">
        <p14:creationId xmlns:p14="http://schemas.microsoft.com/office/powerpoint/2010/main" val="1107292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MALDEF Key Redistricting Litigation</a:t>
            </a:r>
          </a:p>
        </p:txBody>
      </p:sp>
      <p:sp>
        <p:nvSpPr>
          <p:cNvPr id="3" name="Content Placeholder 2"/>
          <p:cNvSpPr>
            <a:spLocks noGrp="1"/>
          </p:cNvSpPr>
          <p:nvPr>
            <p:ph idx="1"/>
          </p:nvPr>
        </p:nvSpPr>
        <p:spPr/>
        <p:txBody>
          <a:bodyPr/>
          <a:lstStyle/>
          <a:p>
            <a:r>
              <a:rPr lang="en-US" i="1" dirty="0"/>
              <a:t>Garza v. County of Los Angeles (1989) </a:t>
            </a:r>
            <a:r>
              <a:rPr lang="en-US" dirty="0"/>
              <a:t>– Los Angeles Board of Supervisors</a:t>
            </a:r>
          </a:p>
          <a:p>
            <a:endParaRPr lang="en-US" dirty="0"/>
          </a:p>
          <a:p>
            <a:r>
              <a:rPr lang="en-US" i="1" dirty="0"/>
              <a:t>Cano v. Davis (2001) </a:t>
            </a:r>
            <a:r>
              <a:rPr lang="en-US" dirty="0"/>
              <a:t>– San Fernando Valley and San Diego</a:t>
            </a:r>
          </a:p>
          <a:p>
            <a:endParaRPr lang="en-US" dirty="0"/>
          </a:p>
          <a:p>
            <a:r>
              <a:rPr lang="en-US" i="1" dirty="0"/>
              <a:t>LULAC v. Perry (2006) </a:t>
            </a:r>
            <a:r>
              <a:rPr lang="en-US" dirty="0"/>
              <a:t>– Texas Redistricting; US Supreme Court upheld Section 2 of the VRA </a:t>
            </a:r>
          </a:p>
          <a:p>
            <a:endParaRPr lang="en-US" dirty="0"/>
          </a:p>
          <a:p>
            <a:r>
              <a:rPr lang="en-US" i="1" dirty="0"/>
              <a:t>Luna v. County of Kern (2016) </a:t>
            </a:r>
            <a:r>
              <a:rPr lang="en-US" dirty="0"/>
              <a:t>– Kern County </a:t>
            </a:r>
          </a:p>
        </p:txBody>
      </p:sp>
    </p:spTree>
    <p:extLst>
      <p:ext uri="{BB962C8B-B14F-4D97-AF65-F5344CB8AC3E}">
        <p14:creationId xmlns:p14="http://schemas.microsoft.com/office/powerpoint/2010/main" val="618806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2021 California Mapping Goals</a:t>
            </a:r>
          </a:p>
        </p:txBody>
      </p:sp>
      <p:sp>
        <p:nvSpPr>
          <p:cNvPr id="3" name="Content Placeholder 2"/>
          <p:cNvSpPr>
            <a:spLocks noGrp="1"/>
          </p:cNvSpPr>
          <p:nvPr>
            <p:ph idx="1"/>
          </p:nvPr>
        </p:nvSpPr>
        <p:spPr/>
        <p:txBody>
          <a:bodyPr/>
          <a:lstStyle/>
          <a:p>
            <a:r>
              <a:rPr lang="en-US" dirty="0"/>
              <a:t>Comply with United States and California law</a:t>
            </a:r>
          </a:p>
          <a:p>
            <a:endParaRPr lang="en-US" dirty="0"/>
          </a:p>
          <a:p>
            <a:r>
              <a:rPr lang="en-US" dirty="0" smtClean="0"/>
              <a:t>Develop plans </a:t>
            </a:r>
            <a:r>
              <a:rPr lang="en-US" dirty="0"/>
              <a:t>that respect California’s </a:t>
            </a:r>
            <a:r>
              <a:rPr lang="en-US" dirty="0" smtClean="0"/>
              <a:t>demographics</a:t>
            </a:r>
          </a:p>
          <a:p>
            <a:endParaRPr lang="en-US" dirty="0" smtClean="0"/>
          </a:p>
          <a:p>
            <a:r>
              <a:rPr lang="en-US" b="1" dirty="0" smtClean="0"/>
              <a:t>Ensure all </a:t>
            </a:r>
            <a:r>
              <a:rPr lang="en-US" b="1" dirty="0"/>
              <a:t>California statewide plans must reflect the Latino </a:t>
            </a:r>
            <a:r>
              <a:rPr lang="en-US" b="1" dirty="0" smtClean="0"/>
              <a:t>population growth, </a:t>
            </a:r>
            <a:r>
              <a:rPr lang="en-US" b="1" dirty="0"/>
              <a:t>which is driven by </a:t>
            </a:r>
            <a:r>
              <a:rPr lang="en-US" b="1" dirty="0" smtClean="0"/>
              <a:t>significant increase in citizen </a:t>
            </a:r>
            <a:r>
              <a:rPr lang="en-US" b="1" dirty="0"/>
              <a:t>voting age </a:t>
            </a:r>
            <a:r>
              <a:rPr lang="en-US" b="1" dirty="0" smtClean="0"/>
              <a:t>population</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565919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0FB2C-3336-DA4F-8207-A7EA7E90D468}"/>
              </a:ext>
            </a:extLst>
          </p:cNvPr>
          <p:cNvSpPr>
            <a:spLocks noGrp="1"/>
          </p:cNvSpPr>
          <p:nvPr>
            <p:ph type="title"/>
          </p:nvPr>
        </p:nvSpPr>
        <p:spPr/>
        <p:txBody>
          <a:bodyPr/>
          <a:lstStyle/>
          <a:p>
            <a:r>
              <a:rPr lang="en-US" dirty="0"/>
              <a:t>Terminology</a:t>
            </a:r>
          </a:p>
        </p:txBody>
      </p:sp>
      <p:sp>
        <p:nvSpPr>
          <p:cNvPr id="3" name="Content Placeholder 2">
            <a:extLst>
              <a:ext uri="{FF2B5EF4-FFF2-40B4-BE49-F238E27FC236}">
                <a16:creationId xmlns:a16="http://schemas.microsoft.com/office/drawing/2014/main" id="{4103D673-EBE9-5443-862D-E16CC2B873CD}"/>
              </a:ext>
            </a:extLst>
          </p:cNvPr>
          <p:cNvSpPr>
            <a:spLocks noGrp="1"/>
          </p:cNvSpPr>
          <p:nvPr>
            <p:ph idx="1"/>
          </p:nvPr>
        </p:nvSpPr>
        <p:spPr/>
        <p:txBody>
          <a:bodyPr/>
          <a:lstStyle/>
          <a:p>
            <a:pPr marL="114300" indent="0">
              <a:buNone/>
            </a:pPr>
            <a:r>
              <a:rPr lang="en-US" b="1" dirty="0"/>
              <a:t>Latino Majority District: </a:t>
            </a:r>
            <a:r>
              <a:rPr lang="en-US" dirty="0"/>
              <a:t>a district in which Latinos comprise 50%+1 of the Citizen Voting Age Population (CVAP).  It may be mandated by the VRA dependent on racially polarized voting analysis (RPV</a:t>
            </a:r>
            <a:r>
              <a:rPr lang="en-US" dirty="0" smtClean="0"/>
              <a:t>)</a:t>
            </a:r>
          </a:p>
          <a:p>
            <a:pPr marL="114300" indent="0">
              <a:buNone/>
            </a:pPr>
            <a:endParaRPr lang="en-US" dirty="0"/>
          </a:p>
          <a:p>
            <a:pPr marL="114300" indent="0">
              <a:buNone/>
            </a:pPr>
            <a:r>
              <a:rPr lang="en-US" b="1" dirty="0" smtClean="0"/>
              <a:t>Latino </a:t>
            </a:r>
            <a:r>
              <a:rPr lang="en-US" b="1" dirty="0"/>
              <a:t>Opportunity District: </a:t>
            </a:r>
            <a:r>
              <a:rPr lang="en-US" dirty="0"/>
              <a:t>a district in which Latinos can </a:t>
            </a:r>
            <a:r>
              <a:rPr lang="en-US" i="1" u="sng" dirty="0"/>
              <a:t>effectively</a:t>
            </a:r>
            <a:r>
              <a:rPr lang="en-US" dirty="0"/>
              <a:t> elect a candidate of choice</a:t>
            </a:r>
          </a:p>
          <a:p>
            <a:pPr marL="114300" indent="0">
              <a:buNone/>
            </a:pPr>
            <a:endParaRPr lang="en-US" b="1" dirty="0"/>
          </a:p>
          <a:p>
            <a:pPr marL="114300" indent="0">
              <a:buNone/>
            </a:pPr>
            <a:r>
              <a:rPr lang="en-US" b="1" dirty="0"/>
              <a:t>Latino Influence District: </a:t>
            </a:r>
            <a:r>
              <a:rPr lang="en-US" dirty="0"/>
              <a:t>a district in which Latinos are  not a majority of the population but can still substantially influence the election or the decisions of an elected </a:t>
            </a:r>
            <a:r>
              <a:rPr lang="en-US" dirty="0" smtClean="0"/>
              <a:t>representative</a:t>
            </a:r>
            <a:endParaRPr lang="en-US" b="1" dirty="0"/>
          </a:p>
        </p:txBody>
      </p:sp>
    </p:spTree>
    <p:extLst>
      <p:ext uri="{BB962C8B-B14F-4D97-AF65-F5344CB8AC3E}">
        <p14:creationId xmlns:p14="http://schemas.microsoft.com/office/powerpoint/2010/main" val="1295555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MALDEF </a:t>
            </a:r>
            <a:r>
              <a:rPr lang="en-US" dirty="0" smtClean="0"/>
              <a:t>Plan </a:t>
            </a:r>
            <a:r>
              <a:rPr lang="en-US" dirty="0"/>
              <a:t>Overview</a:t>
            </a:r>
          </a:p>
        </p:txBody>
      </p:sp>
      <p:sp>
        <p:nvSpPr>
          <p:cNvPr id="5" name="Content Placeholder 4"/>
          <p:cNvSpPr>
            <a:spLocks noGrp="1"/>
          </p:cNvSpPr>
          <p:nvPr>
            <p:ph idx="1"/>
          </p:nvPr>
        </p:nvSpPr>
        <p:spPr/>
        <p:txBody>
          <a:bodyPr>
            <a:normAutofit fontScale="85000" lnSpcReduction="20000"/>
          </a:bodyPr>
          <a:lstStyle/>
          <a:p>
            <a:r>
              <a:rPr lang="en-US" dirty="0"/>
              <a:t>Total Plan </a:t>
            </a:r>
            <a:r>
              <a:rPr lang="en-US" dirty="0" smtClean="0"/>
              <a:t>Deviations*</a:t>
            </a:r>
            <a:endParaRPr lang="en-US" dirty="0"/>
          </a:p>
          <a:p>
            <a:pPr lvl="1"/>
            <a:r>
              <a:rPr lang="en-US" dirty="0"/>
              <a:t>Plan Deviation Range:  </a:t>
            </a:r>
            <a:r>
              <a:rPr lang="en-US" b="1" dirty="0"/>
              <a:t>73,902 </a:t>
            </a:r>
            <a:r>
              <a:rPr lang="en-US" b="1" dirty="0" smtClean="0"/>
              <a:t>(-32,497 </a:t>
            </a:r>
            <a:r>
              <a:rPr lang="en-US" b="1" dirty="0"/>
              <a:t>to +</a:t>
            </a:r>
            <a:r>
              <a:rPr lang="en-US" b="1" dirty="0" smtClean="0"/>
              <a:t>41,405</a:t>
            </a:r>
            <a:r>
              <a:rPr lang="en-US" b="1" dirty="0"/>
              <a:t>) persons</a:t>
            </a:r>
          </a:p>
          <a:p>
            <a:pPr lvl="1"/>
            <a:r>
              <a:rPr lang="en-US" dirty="0"/>
              <a:t>% Plan Deviation Range:</a:t>
            </a:r>
            <a:r>
              <a:rPr lang="en-US" b="1" dirty="0"/>
              <a:t> </a:t>
            </a:r>
            <a:r>
              <a:rPr lang="en-US" b="1" dirty="0" smtClean="0"/>
              <a:t>3.68% (-1.62% </a:t>
            </a:r>
            <a:r>
              <a:rPr lang="en-US" b="1" dirty="0"/>
              <a:t>to </a:t>
            </a:r>
            <a:r>
              <a:rPr lang="en-US" b="1" dirty="0" smtClean="0"/>
              <a:t>+2.06%)</a:t>
            </a:r>
            <a:endParaRPr lang="en-US" b="1" dirty="0"/>
          </a:p>
          <a:p>
            <a:r>
              <a:rPr lang="en-US" dirty="0"/>
              <a:t>VRA </a:t>
            </a:r>
            <a:r>
              <a:rPr lang="en-US" dirty="0" smtClean="0"/>
              <a:t>Compliance*</a:t>
            </a:r>
            <a:endParaRPr lang="en-US" dirty="0"/>
          </a:p>
          <a:p>
            <a:pPr lvl="1"/>
            <a:r>
              <a:rPr lang="en-US" dirty="0"/>
              <a:t>Contains </a:t>
            </a:r>
            <a:r>
              <a:rPr lang="en-US" b="1" dirty="0" smtClean="0"/>
              <a:t>2 </a:t>
            </a:r>
            <a:r>
              <a:rPr lang="en-US" b="1" dirty="0"/>
              <a:t>Latino majority CVAP districts</a:t>
            </a:r>
          </a:p>
          <a:p>
            <a:pPr lvl="2"/>
            <a:r>
              <a:rPr lang="en-US" i="1" dirty="0"/>
              <a:t>Benchmark contains </a:t>
            </a:r>
            <a:r>
              <a:rPr lang="en-US" i="1" dirty="0" smtClean="0"/>
              <a:t>1 </a:t>
            </a:r>
            <a:r>
              <a:rPr lang="en-US" i="1" dirty="0"/>
              <a:t>Latino majority CVAP </a:t>
            </a:r>
            <a:r>
              <a:rPr lang="en-US" i="1" dirty="0" smtClean="0"/>
              <a:t>district</a:t>
            </a:r>
            <a:endParaRPr lang="en-US" i="1" dirty="0"/>
          </a:p>
          <a:p>
            <a:pPr lvl="2"/>
            <a:r>
              <a:rPr lang="en-US" b="1" dirty="0"/>
              <a:t>1</a:t>
            </a:r>
            <a:r>
              <a:rPr lang="en-US" b="1" dirty="0" smtClean="0"/>
              <a:t> </a:t>
            </a:r>
            <a:r>
              <a:rPr lang="en-US" b="1" dirty="0"/>
              <a:t>New Latino Opportunity </a:t>
            </a:r>
            <a:r>
              <a:rPr lang="en-US" b="1" dirty="0" smtClean="0"/>
              <a:t>District</a:t>
            </a:r>
            <a:endParaRPr lang="en-US" b="1" dirty="0"/>
          </a:p>
          <a:p>
            <a:r>
              <a:rPr lang="en-US" dirty="0" smtClean="0"/>
              <a:t>Contiguous</a:t>
            </a:r>
            <a:endParaRPr lang="en-US" dirty="0"/>
          </a:p>
          <a:p>
            <a:r>
              <a:rPr lang="en-US" dirty="0"/>
              <a:t>Preserved as many Communities of </a:t>
            </a:r>
            <a:r>
              <a:rPr lang="en-US" dirty="0" smtClean="0"/>
              <a:t>Interest and Cities </a:t>
            </a:r>
            <a:r>
              <a:rPr lang="en-US" dirty="0"/>
              <a:t>as </a:t>
            </a:r>
            <a:r>
              <a:rPr lang="en-US" dirty="0" smtClean="0"/>
              <a:t>possible</a:t>
            </a:r>
          </a:p>
          <a:p>
            <a:pPr lvl="1"/>
            <a:r>
              <a:rPr lang="en-US" dirty="0" smtClean="0"/>
              <a:t>Only three city splits (Los Angeles, Long Beach, &amp; Torrance)</a:t>
            </a:r>
          </a:p>
          <a:p>
            <a:pPr lvl="1"/>
            <a:r>
              <a:rPr lang="en-US" dirty="0" smtClean="0"/>
              <a:t>Kept key COIs together; followed LA City Neighborhood Council boundaries or major roads</a:t>
            </a:r>
          </a:p>
          <a:p>
            <a:r>
              <a:rPr lang="en-US" i="1" dirty="0" smtClean="0"/>
              <a:t>*All Total Population and CVAP statistics via the SWDB Adjusted Redistricting Data set</a:t>
            </a:r>
            <a:endParaRPr lang="en-US" i="1" dirty="0"/>
          </a:p>
        </p:txBody>
      </p:sp>
    </p:spTree>
    <p:extLst>
      <p:ext uri="{BB962C8B-B14F-4D97-AF65-F5344CB8AC3E}">
        <p14:creationId xmlns:p14="http://schemas.microsoft.com/office/powerpoint/2010/main" val="22812793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Los Angeles County </a:t>
            </a:r>
            <a:r>
              <a:rPr lang="en-US" dirty="0"/>
              <a:t>Overview</a:t>
            </a:r>
          </a:p>
        </p:txBody>
      </p:sp>
      <p:sp>
        <p:nvSpPr>
          <p:cNvPr id="9" name="Text Placeholder 8"/>
          <p:cNvSpPr>
            <a:spLocks noGrp="1"/>
          </p:cNvSpPr>
          <p:nvPr>
            <p:ph type="body" idx="1"/>
          </p:nvPr>
        </p:nvSpPr>
        <p:spPr/>
        <p:txBody>
          <a:bodyPr/>
          <a:lstStyle/>
          <a:p>
            <a:r>
              <a:rPr lang="en-US" dirty="0"/>
              <a:t>Benchmark</a:t>
            </a:r>
          </a:p>
        </p:txBody>
      </p:sp>
      <p:sp>
        <p:nvSpPr>
          <p:cNvPr id="10" name="Text Placeholder 9"/>
          <p:cNvSpPr>
            <a:spLocks noGrp="1"/>
          </p:cNvSpPr>
          <p:nvPr>
            <p:ph type="body" sz="quarter" idx="3"/>
          </p:nvPr>
        </p:nvSpPr>
        <p:spPr/>
        <p:txBody>
          <a:bodyPr/>
          <a:lstStyle/>
          <a:p>
            <a:r>
              <a:rPr lang="en-US" dirty="0"/>
              <a:t>MALDEF (</a:t>
            </a:r>
            <a:r>
              <a:rPr lang="en-US" dirty="0" smtClean="0"/>
              <a:t>10/26/2021</a:t>
            </a:r>
            <a:r>
              <a:rPr lang="en-US" dirty="0"/>
              <a:t>)</a:t>
            </a:r>
          </a:p>
        </p:txBody>
      </p:sp>
      <p:pic>
        <p:nvPicPr>
          <p:cNvPr id="12" name="Content Placeholder 11"/>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71773" y="2438400"/>
            <a:ext cx="3988279" cy="3687763"/>
          </a:xfrm>
        </p:spPr>
      </p:pic>
      <p:pic>
        <p:nvPicPr>
          <p:cNvPr id="11" name="Content Placeholder 10"/>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51404" y="2438400"/>
            <a:ext cx="3988279" cy="3687763"/>
          </a:xfrm>
        </p:spPr>
      </p:pic>
    </p:spTree>
    <p:extLst>
      <p:ext uri="{BB962C8B-B14F-4D97-AF65-F5344CB8AC3E}">
        <p14:creationId xmlns:p14="http://schemas.microsoft.com/office/powerpoint/2010/main" val="20561293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20d2c692-6722-4b8f-89f8-cdddd1405c52">
      <UserInfo>
        <DisplayName>Rosalind Gold</DisplayName>
        <AccountId>61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8EAE2D65E2A0C4C9A4F8CE355685F46" ma:contentTypeVersion="13" ma:contentTypeDescription="Create a new document." ma:contentTypeScope="" ma:versionID="cae4c14b6ba13054cbd47d1414dd2639">
  <xsd:schema xmlns:xsd="http://www.w3.org/2001/XMLSchema" xmlns:xs="http://www.w3.org/2001/XMLSchema" xmlns:p="http://schemas.microsoft.com/office/2006/metadata/properties" xmlns:ns2="20d2c692-6722-4b8f-89f8-cdddd1405c52" xmlns:ns3="db97b5b9-1027-4938-84a4-63c831ac0bea" targetNamespace="http://schemas.microsoft.com/office/2006/metadata/properties" ma:root="true" ma:fieldsID="11e8616cccf58c54ff8a00202ab79efc" ns2:_="" ns3:_="">
    <xsd:import namespace="20d2c692-6722-4b8f-89f8-cdddd1405c52"/>
    <xsd:import namespace="db97b5b9-1027-4938-84a4-63c831ac0be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d2c692-6722-4b8f-89f8-cdddd1405c5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97b5b9-1027-4938-84a4-63c831ac0be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90EC3B-457D-4518-955B-2D76175ACD08}">
  <ds:schemaRefs>
    <ds:schemaRef ds:uri="http://schemas.microsoft.com/sharepoint/v3/contenttype/forms"/>
  </ds:schemaRefs>
</ds:datastoreItem>
</file>

<file path=customXml/itemProps2.xml><?xml version="1.0" encoding="utf-8"?>
<ds:datastoreItem xmlns:ds="http://schemas.openxmlformats.org/officeDocument/2006/customXml" ds:itemID="{F04BA77E-DF1E-4A14-AEA6-540226DF4FC4}">
  <ds:schemaRefs>
    <ds:schemaRef ds:uri="http://purl.org/dc/terms/"/>
    <ds:schemaRef ds:uri="db97b5b9-1027-4938-84a4-63c831ac0bea"/>
    <ds:schemaRef ds:uri="http://schemas.microsoft.com/office/2006/documentManagement/types"/>
    <ds:schemaRef ds:uri="http://schemas.microsoft.com/office/infopath/2007/PartnerControls"/>
    <ds:schemaRef ds:uri="http://schemas.microsoft.com/office/2006/metadata/properties"/>
    <ds:schemaRef ds:uri="http://purl.org/dc/elements/1.1/"/>
    <ds:schemaRef ds:uri="20d2c692-6722-4b8f-89f8-cdddd1405c52"/>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CE870ED-7D7C-4AB0-B7EF-DBC89EC934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d2c692-6722-4b8f-89f8-cdddd1405c52"/>
    <ds:schemaRef ds:uri="db97b5b9-1027-4938-84a4-63c831ac0b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Apothecary</Template>
  <TotalTime>16499</TotalTime>
  <Words>1506</Words>
  <Application>Microsoft Office PowerPoint</Application>
  <PresentationFormat>On-screen Show (4:3)</PresentationFormat>
  <Paragraphs>240</Paragraphs>
  <Slides>31</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Book Antiqua</vt:lpstr>
      <vt:lpstr>Calibri</vt:lpstr>
      <vt:lpstr>Century Gothic</vt:lpstr>
      <vt:lpstr>Tahoma</vt:lpstr>
      <vt:lpstr>Wingdings</vt:lpstr>
      <vt:lpstr>Apothecary</vt:lpstr>
      <vt:lpstr>Los Angeles County Redistricting Plan</vt:lpstr>
      <vt:lpstr>About MALDEF</vt:lpstr>
      <vt:lpstr>MALDEF in California</vt:lpstr>
      <vt:lpstr>MALDEF Redistricting Principles</vt:lpstr>
      <vt:lpstr>MALDEF Key Redistricting Litigation</vt:lpstr>
      <vt:lpstr>2021 California Mapping Goals</vt:lpstr>
      <vt:lpstr>Terminology</vt:lpstr>
      <vt:lpstr>MALDEF Plan Overview</vt:lpstr>
      <vt:lpstr>Los Angeles County Overview</vt:lpstr>
      <vt:lpstr>Quest for a 2nd Latino Opportunity District</vt:lpstr>
      <vt:lpstr>Quest for a 2nd Latino Opportunity District</vt:lpstr>
      <vt:lpstr>Los Angeles County  Majority CVAP</vt:lpstr>
      <vt:lpstr>Los Angeles County (Detail) Majority CVAP</vt:lpstr>
      <vt:lpstr>MALDEF Plan</vt:lpstr>
      <vt:lpstr>Maldef BOS 1</vt:lpstr>
      <vt:lpstr>MALDEF BOS 1 Detail</vt:lpstr>
      <vt:lpstr>Long Beach Detail</vt:lpstr>
      <vt:lpstr>Maldef BOS 2</vt:lpstr>
      <vt:lpstr>MALDEF BOS 2 Detail</vt:lpstr>
      <vt:lpstr>MALDEF BOS 2 Detail</vt:lpstr>
      <vt:lpstr>Maldef BOS 3</vt:lpstr>
      <vt:lpstr>MALDEF BOS 3 Detail</vt:lpstr>
      <vt:lpstr>MALDEF BOS 3 Detail</vt:lpstr>
      <vt:lpstr>Maldef BOS 4</vt:lpstr>
      <vt:lpstr>MALDEF BOS 4 Detail</vt:lpstr>
      <vt:lpstr>MALDEF BOS 4 Detail</vt:lpstr>
      <vt:lpstr>MALDEF BOS 4 Detail</vt:lpstr>
      <vt:lpstr>Maldef BOS 5</vt:lpstr>
      <vt:lpstr>MALDEF BOS 5 Detail</vt:lpstr>
      <vt:lpstr>MALDEF BOS 5 Detail</vt:lpstr>
      <vt:lpstr>Thank You FROM TEAM MALDEF</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California Voting Rights Act Training – Inland Empire</dc:title>
  <dc:creator>Steven Ochoa</dc:creator>
  <cp:lastModifiedBy>Steven Ochoa</cp:lastModifiedBy>
  <cp:revision>192</cp:revision>
  <cp:lastPrinted>2021-10-22T02:52:01Z</cp:lastPrinted>
  <dcterms:created xsi:type="dcterms:W3CDTF">2015-02-04T19:06:15Z</dcterms:created>
  <dcterms:modified xsi:type="dcterms:W3CDTF">2021-10-26T18:13:37Z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0x01010078EAE2D65E2A0C4C9A4F8CE355685F46</vt:lpwstr>
  </property>
</Properties>
</file>