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8" r:id="rId3"/>
    <p:sldId id="270" r:id="rId4"/>
    <p:sldId id="259" r:id="rId5"/>
    <p:sldId id="271" r:id="rId6"/>
    <p:sldId id="266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226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8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1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843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79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69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9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1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26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8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B6CD57C-0AAD-4843-96FC-6BE4F5B5B2BB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99C75B8-6376-420B-972C-13AD6B5AE0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11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ewidedatabase.org/redistricting2021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ewidedatabase.org/redistricting2021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166067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MALDEF Presentation</a:t>
            </a:r>
            <a:br>
              <a:rPr lang="en-US" sz="4400" dirty="0" smtClean="0"/>
            </a:br>
            <a:r>
              <a:rPr lang="en-US" sz="4400" dirty="0" smtClean="0"/>
              <a:t>Los Angeles City Council Redistricting Commission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MALDEF, Draft K2.5, and Benchmark Plan Comparison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3449" y="4384438"/>
            <a:ext cx="9144000" cy="193009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Steven A. Ochoa</a:t>
            </a:r>
          </a:p>
          <a:p>
            <a:r>
              <a:rPr lang="en-US" dirty="0" smtClean="0"/>
              <a:t>National Redistricting Coordinator</a:t>
            </a:r>
          </a:p>
          <a:p>
            <a:r>
              <a:rPr lang="en-US" dirty="0" smtClean="0"/>
              <a:t>Mexican American Legal Defense and Educational Fund (MALDEF)</a:t>
            </a:r>
          </a:p>
          <a:p>
            <a:r>
              <a:rPr lang="en-US" dirty="0" smtClean="0"/>
              <a:t>10/13/2021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5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South Side – Compared to Benchmark and Draft K 2.5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60" cy="4022724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570" y="1846263"/>
            <a:ext cx="4802460" cy="4022724"/>
          </a:xfrm>
        </p:spPr>
      </p:pic>
    </p:spTree>
    <p:extLst>
      <p:ext uri="{BB962C8B-B14F-4D97-AF65-F5344CB8AC3E}">
        <p14:creationId xmlns:p14="http://schemas.microsoft.com/office/powerpoint/2010/main" val="158659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San Fernando Valley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59" cy="4022724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Map Considerations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Total Population growth in SFV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Latino Population growth in SFV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Numerous South SFV splits to West/Center City</a:t>
            </a:r>
          </a:p>
          <a:p>
            <a:pPr marL="0" indent="0">
              <a:buNone/>
            </a:pPr>
            <a:r>
              <a:rPr lang="en-US" b="1" dirty="0" smtClean="0"/>
              <a:t>Map Highlights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Creates additional Latino opportunity district (CD D)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Only one SFV district is paired with another part of the City (CD G) compared to 3 in Benchmark and 2 in K2.5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23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San Fernando Valley – Compared to Benchmark and Draft K 2.5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59" cy="4022724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570" y="1846263"/>
            <a:ext cx="4802459" cy="4022724"/>
          </a:xfrm>
        </p:spPr>
      </p:pic>
    </p:spTree>
    <p:extLst>
      <p:ext uri="{BB962C8B-B14F-4D97-AF65-F5344CB8AC3E}">
        <p14:creationId xmlns:p14="http://schemas.microsoft.com/office/powerpoint/2010/main" val="58952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West Side and Mid-City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59" cy="402272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Map Considerations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Organize remainder of city in a reasonable manner, given SFV, East, and South side considerations</a:t>
            </a:r>
          </a:p>
          <a:p>
            <a:pPr marL="0" indent="0">
              <a:buNone/>
            </a:pPr>
            <a:r>
              <a:rPr lang="en-US" b="1" dirty="0" smtClean="0"/>
              <a:t>Map Highlights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Only one SFV crossover district; Stops at Valley Village/Studio City with Westwood (United by I-405)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Compact Mid-city/Hollywood/</a:t>
            </a:r>
            <a:r>
              <a:rPr lang="en-US" dirty="0" err="1" smtClean="0"/>
              <a:t>Silverlake</a:t>
            </a:r>
            <a:r>
              <a:rPr lang="en-US" dirty="0" smtClean="0"/>
              <a:t> District H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20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West and Mid-City – Compared to Benchmark and Draft K 2.5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59" cy="4022723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570" y="1846263"/>
            <a:ext cx="4802459" cy="4022723"/>
          </a:xfrm>
        </p:spPr>
      </p:pic>
    </p:spTree>
    <p:extLst>
      <p:ext uri="{BB962C8B-B14F-4D97-AF65-F5344CB8AC3E}">
        <p14:creationId xmlns:p14="http://schemas.microsoft.com/office/powerpoint/2010/main" val="225708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3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Redistricting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MALDEF Draws With the Following Principles: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Comply </a:t>
            </a:r>
            <a:r>
              <a:rPr lang="en-US" dirty="0"/>
              <a:t>with the U.S. Constitution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Comply </a:t>
            </a:r>
            <a:r>
              <a:rPr lang="en-US" dirty="0"/>
              <a:t>with the Federal Voting Rights Act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Respect </a:t>
            </a:r>
            <a:r>
              <a:rPr lang="en-US" dirty="0"/>
              <a:t>as many Communities of Interests </a:t>
            </a:r>
            <a:r>
              <a:rPr lang="en-US" dirty="0" smtClean="0"/>
              <a:t>as complying </a:t>
            </a:r>
            <a:r>
              <a:rPr lang="en-US" dirty="0"/>
              <a:t>with the </a:t>
            </a:r>
            <a:r>
              <a:rPr lang="en-US" dirty="0" smtClean="0"/>
              <a:t>law </a:t>
            </a:r>
            <a:r>
              <a:rPr lang="en-US" dirty="0"/>
              <a:t>allows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 smtClean="0"/>
              <a:t>If </a:t>
            </a:r>
            <a:r>
              <a:rPr lang="en-US" i="1" dirty="0"/>
              <a:t>Necessary, Litigate</a:t>
            </a:r>
          </a:p>
        </p:txBody>
      </p:sp>
    </p:spTree>
    <p:extLst>
      <p:ext uri="{BB962C8B-B14F-4D97-AF65-F5344CB8AC3E}">
        <p14:creationId xmlns:p14="http://schemas.microsoft.com/office/powerpoint/2010/main" val="137330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172304"/>
            <a:ext cx="11849100" cy="4372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 Comparison – Benchmark, K 2.5, and MALDEF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6" y="844750"/>
            <a:ext cx="3660769" cy="54543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454" y="844750"/>
            <a:ext cx="3660769" cy="5454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770" y="844750"/>
            <a:ext cx="3660769" cy="545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Plan Overall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One Person, One Vote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Total Plan Deviation Range is 8.19% (-3.88% to +4.31)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/>
              <a:t>SWDB Adjusted PL94-171 Data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Creates Minority Opportunity Districts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Creates Six Latino Opportunity Districts in East side and SFV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/>
              <a:t>Benchmark has Four and K2.5 has Four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/>
              <a:t>New Latino opportunity districts in the San Fernando Valley and Eastside Los Angeles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Retains Three Black Opportunity Districts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Key Community of Interest Features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Uses Neighborhood Councils as community of interest boundaries</a:t>
            </a:r>
            <a:endParaRPr lang="en-US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Koreatown Neighborhood Council united whole in one district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Northeast Los Angeles united whole in one district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Remainder portions of the San Fernando Valley place in only one district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Comparison - </a:t>
            </a:r>
            <a:br>
              <a:rPr lang="en-US" dirty="0"/>
            </a:br>
            <a:r>
              <a:rPr lang="en-US" dirty="0" smtClean="0"/>
              <a:t>Total Population Deviation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87062"/>
              </p:ext>
            </p:extLst>
          </p:nvPr>
        </p:nvGraphicFramePr>
        <p:xfrm>
          <a:off x="2143124" y="2303145"/>
          <a:ext cx="7905753" cy="3451860"/>
        </p:xfrm>
        <a:graphic>
          <a:graphicData uri="http://schemas.openxmlformats.org/drawingml/2006/table">
            <a:tbl>
              <a:tblPr/>
              <a:tblGrid>
                <a:gridCol w="878417">
                  <a:extLst>
                    <a:ext uri="{9D8B030D-6E8A-4147-A177-3AD203B41FA5}">
                      <a16:colId xmlns:a16="http://schemas.microsoft.com/office/drawing/2014/main" val="1198737342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2747355192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2618580259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516782467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1775297575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133913746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3900147175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3462185066"/>
                    </a:ext>
                  </a:extLst>
                </a:gridCol>
                <a:gridCol w="878417">
                  <a:extLst>
                    <a:ext uri="{9D8B030D-6E8A-4147-A177-3AD203B41FA5}">
                      <a16:colId xmlns:a16="http://schemas.microsoft.com/office/drawing/2014/main" val="407930151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Benchmark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Deviation*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Deviation*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K 2.5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Deviation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MALDEF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Deviation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00568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-17,283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-6.63%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-11,211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1709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2-OR-4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-8,090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6085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15,838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11,967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-1,740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56917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4-OR-2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-10,443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3122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7,189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11,860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552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-6,128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10,688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8890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-10,979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-4.21%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3194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-3,356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-2,109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11,240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25453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-4,628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-4,820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-10,117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1327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-3,672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5625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9,724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13,776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-10,023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-3.84%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0059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12,578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-5,132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-7,211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0231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-24,688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-7,456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3966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-5,919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-9,584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-3.67%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55879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-2,503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0593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Plan Deviation*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40,526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Plan Deviation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24,987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Plan Deviation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21,357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94778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97280" y="595222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 Source: California Statewide Database Prisoner Adjusted Redistricting Data, </a:t>
            </a:r>
            <a:r>
              <a:rPr lang="en-US" sz="1200" dirty="0" smtClean="0">
                <a:hlinkClick r:id="rId2"/>
              </a:rPr>
              <a:t>https://statewidedatabase.org/redistricting2021/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*Benchmark Deviations Approximate – 2011 Plan recreated without splitting new census block geography</a:t>
            </a:r>
          </a:p>
        </p:txBody>
      </p:sp>
    </p:spTree>
    <p:extLst>
      <p:ext uri="{BB962C8B-B14F-4D97-AF65-F5344CB8AC3E}">
        <p14:creationId xmlns:p14="http://schemas.microsoft.com/office/powerpoint/2010/main" val="241101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Comparison -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Citizen Voting Age Population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981611"/>
              </p:ext>
            </p:extLst>
          </p:nvPr>
        </p:nvGraphicFramePr>
        <p:xfrm>
          <a:off x="1097280" y="1852329"/>
          <a:ext cx="10058402" cy="3519433"/>
        </p:xfrm>
        <a:graphic>
          <a:graphicData uri="http://schemas.openxmlformats.org/drawingml/2006/table">
            <a:tbl>
              <a:tblPr/>
              <a:tblGrid>
                <a:gridCol w="688388">
                  <a:extLst>
                    <a:ext uri="{9D8B030D-6E8A-4147-A177-3AD203B41FA5}">
                      <a16:colId xmlns:a16="http://schemas.microsoft.com/office/drawing/2014/main" val="1748960991"/>
                    </a:ext>
                  </a:extLst>
                </a:gridCol>
                <a:gridCol w="547984">
                  <a:extLst>
                    <a:ext uri="{9D8B030D-6E8A-4147-A177-3AD203B41FA5}">
                      <a16:colId xmlns:a16="http://schemas.microsoft.com/office/drawing/2014/main" val="3761165422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1433896908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3608341183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2325132390"/>
                    </a:ext>
                  </a:extLst>
                </a:gridCol>
                <a:gridCol w="1403798">
                  <a:extLst>
                    <a:ext uri="{9D8B030D-6E8A-4147-A177-3AD203B41FA5}">
                      <a16:colId xmlns:a16="http://schemas.microsoft.com/office/drawing/2014/main" val="842175562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2070644216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3859302465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721419852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1405813064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73368370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2157725810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2690222429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3834796564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1848181866"/>
                    </a:ext>
                  </a:extLst>
                </a:gridCol>
              </a:tblGrid>
              <a:tr h="528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Benchmark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Latino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Black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Asian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NL White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K 2.5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Latino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Black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Asian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NL White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MALDEF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Latino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Black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Asian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NL White CVAP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159517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242634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2-OR-4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4089776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699551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4-OR-2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437589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294764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107118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662261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128401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130513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684593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14411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94618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201147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53.2%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264810"/>
                  </a:ext>
                </a:extLst>
              </a:tr>
              <a:tr h="176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52.3%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52.6%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17.7%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21.0%</a:t>
                      </a: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307551"/>
                  </a:ext>
                </a:extLst>
              </a:tr>
              <a:tr h="1765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Districts over 50% LCVAP; 4 are traditional Latino opportunity Districts (1,6,7,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14)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Districts over 50% LCVAP; 4 are traditional Latino opportunity Districts (1,6,7,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14)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Districts over 50% LCVAP; 6 are traditional Latino opportunity Districts (B, D, E, I, K, and 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80" marR="7280" marT="728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18492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97280" y="595222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 Source: California Statewide Database Adjusted Citizen Voting Age Population; Black and Asian CVAP figures are DOJ Tabulations, </a:t>
            </a:r>
            <a:r>
              <a:rPr lang="en-US" sz="1200" dirty="0" smtClean="0">
                <a:hlinkClick r:id="rId2"/>
              </a:rPr>
              <a:t>https://statewidedatabase.org/redistricting2021/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471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East Side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60" cy="4022725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Map Considerations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Under-populated Benchmark districts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Large Latino population requiring three effective districts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Growing Asian population, which is historically separated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Latino opportunity districts bordering on historic Black opportunity districts </a:t>
            </a:r>
          </a:p>
          <a:p>
            <a:pPr marL="0" indent="0">
              <a:buNone/>
            </a:pPr>
            <a:r>
              <a:rPr lang="en-US" b="1" dirty="0" smtClean="0"/>
              <a:t>Map Highlights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Creates three Latino opportunity districts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Unites the Northeast communities in CD 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Makes compact CD N around the downtown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Chinatown, Little Tokyo, and </a:t>
            </a:r>
            <a:r>
              <a:rPr lang="en-US" dirty="0" err="1" smtClean="0"/>
              <a:t>Filipinotown</a:t>
            </a:r>
            <a:r>
              <a:rPr lang="en-US" dirty="0" smtClean="0"/>
              <a:t> united in CD K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5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East Side – Compared to Benchmark and Draft K 2.5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60" cy="4022725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570" y="1846263"/>
            <a:ext cx="4802460" cy="4022725"/>
          </a:xfrm>
        </p:spPr>
      </p:pic>
    </p:spTree>
    <p:extLst>
      <p:ext uri="{BB962C8B-B14F-4D97-AF65-F5344CB8AC3E}">
        <p14:creationId xmlns:p14="http://schemas.microsoft.com/office/powerpoint/2010/main" val="364521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MALDEF South Side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89" y="1846263"/>
            <a:ext cx="4802460" cy="4022724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Map Considerations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Contains historic </a:t>
            </a:r>
            <a:r>
              <a:rPr lang="en-US" dirty="0"/>
              <a:t>Black opportunity districts </a:t>
            </a:r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Large Latino population in Eastside/South LA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Split of Koreatown</a:t>
            </a:r>
          </a:p>
          <a:p>
            <a:pPr marL="0" indent="0">
              <a:buNone/>
            </a:pPr>
            <a:r>
              <a:rPr lang="en-US" b="1" dirty="0" smtClean="0"/>
              <a:t>Map Highlights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Preserves historic Black opportunity districts, while still allowing for Latino opportunity districts to be created in Eastside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Unites Koreatown in CD J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Maintains USC/Exposition Park and moves Watts in CD 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Places LAX in CD L for population needs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Complements community requests at statewide levels  and potential response for adding valuable assets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2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424</TotalTime>
  <Words>1303</Words>
  <Application>Microsoft Office PowerPoint</Application>
  <PresentationFormat>Widescreen</PresentationFormat>
  <Paragraphs>469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Wingdings</vt:lpstr>
      <vt:lpstr>Retrospect</vt:lpstr>
      <vt:lpstr>MALDEF Presentation Los Angeles City Council Redistricting Commission  MALDEF, Draft K2.5, and Benchmark Plan Comparison</vt:lpstr>
      <vt:lpstr>MALDEF Redistricting Principles</vt:lpstr>
      <vt:lpstr>Plan Comparison – Benchmark, K 2.5, and MALDEF</vt:lpstr>
      <vt:lpstr>MALDEF Plan Overall Features</vt:lpstr>
      <vt:lpstr>Plan Comparison -  Total Population Deviation</vt:lpstr>
      <vt:lpstr>Plan Comparison -  Citizen Voting Age Population</vt:lpstr>
      <vt:lpstr>MALDEF East Side</vt:lpstr>
      <vt:lpstr>MALDEF East Side – Compared to Benchmark and Draft K 2.5</vt:lpstr>
      <vt:lpstr>MALDEF South Side</vt:lpstr>
      <vt:lpstr>MALDEF South Side – Compared to Benchmark and Draft K 2.5</vt:lpstr>
      <vt:lpstr>MALDEF San Fernando Valley</vt:lpstr>
      <vt:lpstr>MALDEF San Fernando Valley – Compared to Benchmark and Draft K 2.5</vt:lpstr>
      <vt:lpstr>MALDEF West Side and Mid-City</vt:lpstr>
      <vt:lpstr>MALDEF West and Mid-City – Compared to Benchmark and Draft K 2.5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MALDEF Presentation Los Angeles City Council Redistricting Commission K 2.5 and MALDEF Discussion Plan Comparison</dc:title>
  <dc:creator>Steven Ochoa</dc:creator>
  <cp:lastModifiedBy>Steven Ochoa</cp:lastModifiedBy>
  <cp:revision>23</cp:revision>
  <cp:lastPrinted>2021-10-14T01:13:21Z</cp:lastPrinted>
  <dcterms:created xsi:type="dcterms:W3CDTF">2021-10-13T18:26:19Z</dcterms:created>
  <dcterms:modified xsi:type="dcterms:W3CDTF">2021-10-14T01:41:03Z</dcterms:modified>
</cp:coreProperties>
</file>